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36110A5-B184-40B1-B726-BAE306880AB6}">
  <a:tblStyle styleId="{836110A5-B184-40B1-B726-BAE306880AB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5.xml"/><Relationship Id="rId41" Type="http://schemas.openxmlformats.org/officeDocument/2006/relationships/font" Target="fonts/Open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OpenSans-bold.fntdata"/><Relationship Id="rId16" Type="http://schemas.openxmlformats.org/officeDocument/2006/relationships/slide" Target="slides/slide11.xml"/><Relationship Id="rId38" Type="http://schemas.openxmlformats.org/officeDocument/2006/relationships/font" Target="fonts/Open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24baa1557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4baa1557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235e87e01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35e87e01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249080d14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49080d14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24908ad9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4908ad98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23334258e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3334258e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24baa1557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4baa1557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24baa1557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4baa15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24cd9cc96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4cd9cc96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235c15b66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35c15b66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24baa1557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4baa1557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250daff9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50daff9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24908ad98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4908ad98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23334258e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3334258e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24baa1557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4baa1557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249080d1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49080d1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235c15b66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35c15b66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24afc456c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4afc456c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249080d14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49080d14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24baa1557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4baa1557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24afdd08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4afdd08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24afdd089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4afdd089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250daff92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50daff92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24baa1557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4baa1557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24cd9cc96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4cd9cc96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235e87e01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35e87e01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250daff92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50daff92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24908ad9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4908ad9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249d24ca6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49d24ca6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249de2008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49de2008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249080d14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49080d14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235e87e0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35e87e0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www.jmb.or.kr/journal/viewJournal.html?year=2008&amp;vol=18&amp;num=6&amp;page=1121" TargetMode="External"/><Relationship Id="rId4" Type="http://schemas.openxmlformats.org/officeDocument/2006/relationships/hyperlink" Target="http://wst.iwaponline.com/content/41/4-5/38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www.jstor.org/stable/40575346" TargetMode="External"/><Relationship Id="rId4" Type="http://schemas.openxmlformats.org/officeDocument/2006/relationships/hyperlink" Target="http://www.polysciences.com/default/catalog-products/polycaprolactone-polymer/"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creativemechanisms.com/blog/learn-about-polylactic-acid-pla-prototyp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www.goodfellow.com/E/Polyhydroxybutyrate-Biopolymer-Polymer.html" TargetMode="External"/><Relationship Id="rId4" Type="http://schemas.openxmlformats.org/officeDocument/2006/relationships/hyperlink" Target="https://link.springer.com/article/10.1007/s10924-008-0110-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9600"/>
              <a:t>Biocarriers </a:t>
            </a:r>
            <a:endParaRPr sz="96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James Hayes</a:t>
            </a:r>
            <a:endParaRPr/>
          </a:p>
          <a:p>
            <a:pPr indent="0" lvl="0" marL="0" rtl="0" algn="ctr">
              <a:spcBef>
                <a:spcPts val="0"/>
              </a:spcBef>
              <a:spcAft>
                <a:spcPts val="0"/>
              </a:spcAft>
              <a:buNone/>
            </a:pPr>
            <a:r>
              <a:rPr lang="en" sz="1400"/>
              <a:t>August 30th, 2017</a:t>
            </a:r>
            <a:endParaRPr sz="1400"/>
          </a:p>
        </p:txBody>
      </p:sp>
      <p:pic>
        <p:nvPicPr>
          <p:cNvPr id="56" name="Google Shape;56;p13"/>
          <p:cNvPicPr preferRelativeResize="0"/>
          <p:nvPr/>
        </p:nvPicPr>
        <p:blipFill>
          <a:blip r:embed="rId3">
            <a:alphaModFix/>
          </a:blip>
          <a:stretch>
            <a:fillRect/>
          </a:stretch>
        </p:blipFill>
        <p:spPr>
          <a:xfrm>
            <a:off x="3975075" y="3797050"/>
            <a:ext cx="1112875" cy="1112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565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Biocarrier Surface Area</a:t>
            </a:r>
            <a:endParaRPr/>
          </a:p>
        </p:txBody>
      </p:sp>
      <p:sp>
        <p:nvSpPr>
          <p:cNvPr id="131" name="Google Shape;131;p22"/>
          <p:cNvSpPr txBox="1"/>
          <p:nvPr>
            <p:ph idx="1" type="body"/>
          </p:nvPr>
        </p:nvSpPr>
        <p:spPr>
          <a:xfrm>
            <a:off x="311700" y="572700"/>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highlight>
                  <a:srgbClr val="FFFFFF"/>
                </a:highlight>
              </a:rPr>
              <a:t>Increased effective surface area leads to more biomass and more exposed biofilm surface area, and this may increase reactor performance [12]. </a:t>
            </a:r>
            <a:endParaRPr>
              <a:solidFill>
                <a:schemeClr val="dk1"/>
              </a:solidFill>
              <a:highlight>
                <a:srgbClr val="FFFFFF"/>
              </a:highlight>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highlight>
                  <a:srgbClr val="FFFFFF"/>
                </a:highlight>
              </a:rPr>
              <a:t>The increased and possibly thicker biomass due to higher surface area may lead to increased oxygen depletion [9]. Less oxygen may hinder nitrogen removal by preventing nitrifiers from getting oxygen, or could help it by providing anoxic zones for denitrification. </a:t>
            </a:r>
            <a:endParaRPr>
              <a:solidFill>
                <a:schemeClr val="dk1"/>
              </a:solidFill>
              <a:highlight>
                <a:srgbClr val="FFFFFF"/>
              </a:highlight>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highlight>
                  <a:srgbClr val="FFFFFF"/>
                </a:highlight>
              </a:rPr>
              <a:t>Possibly a higher risk of parts of the biofilm breaking off and causing fouling since biofilms may be thicker/more abundant and there is more oxygen depletion [9].</a:t>
            </a:r>
            <a:endParaRPr>
              <a:solidFill>
                <a:schemeClr val="dk1"/>
              </a:solidFill>
              <a:highlight>
                <a:srgbClr val="FFFFFF"/>
              </a:highlight>
            </a:endParaRPr>
          </a:p>
          <a:p>
            <a:pPr indent="0" lvl="0" marL="0" rtl="0" algn="l">
              <a:spcBef>
                <a:spcPts val="10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Biocarrier Concentration</a:t>
            </a:r>
            <a:endParaRPr/>
          </a:p>
        </p:txBody>
      </p:sp>
      <p:sp>
        <p:nvSpPr>
          <p:cNvPr id="137" name="Google Shape;137;p23"/>
          <p:cNvSpPr txBox="1"/>
          <p:nvPr>
            <p:ph idx="1" type="body"/>
          </p:nvPr>
        </p:nvSpPr>
        <p:spPr>
          <a:xfrm>
            <a:off x="311700" y="48822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Clr>
                <a:srgbClr val="000000"/>
              </a:buClr>
              <a:buSzPts val="1800"/>
              <a:buChar char="●"/>
            </a:pPr>
            <a:r>
              <a:rPr lang="en">
                <a:solidFill>
                  <a:srgbClr val="000000"/>
                </a:solidFill>
              </a:rPr>
              <a:t>A higher carrier filling ratio (CFR) leads to more collisions between carriers which leads to thinner biofilms [10]. The thinner and denser biofilms have more biofilm activity [10]. </a:t>
            </a:r>
            <a:endParaRPr>
              <a:solidFill>
                <a:srgbClr val="000000"/>
              </a:solidFill>
            </a:endParaRPr>
          </a:p>
          <a:p>
            <a:pPr indent="-342900" lvl="0" marL="457200" rtl="0" algn="l">
              <a:lnSpc>
                <a:spcPct val="150000"/>
              </a:lnSpc>
              <a:spcBef>
                <a:spcPts val="1600"/>
              </a:spcBef>
              <a:spcAft>
                <a:spcPts val="1600"/>
              </a:spcAft>
              <a:buClr>
                <a:srgbClr val="000000"/>
              </a:buClr>
              <a:buSzPts val="1800"/>
              <a:buChar char="●"/>
            </a:pPr>
            <a:r>
              <a:rPr lang="en">
                <a:solidFill>
                  <a:srgbClr val="000000"/>
                </a:solidFill>
              </a:rPr>
              <a:t>Common carrier filling ratios are between 60 and 70%, but CFRs below this are sometimes used [13]. </a:t>
            </a:r>
            <a:endParaRPr>
              <a:solidFill>
                <a:srgbClr val="000000"/>
              </a:solidFill>
            </a:endParaRPr>
          </a:p>
        </p:txBody>
      </p:sp>
      <p:pic>
        <p:nvPicPr>
          <p:cNvPr id="138" name="Google Shape;138;p23"/>
          <p:cNvPicPr preferRelativeResize="0"/>
          <p:nvPr/>
        </p:nvPicPr>
        <p:blipFill>
          <a:blip r:embed="rId3">
            <a:alphaModFix/>
          </a:blip>
          <a:stretch>
            <a:fillRect/>
          </a:stretch>
        </p:blipFill>
        <p:spPr>
          <a:xfrm>
            <a:off x="1648700" y="3060950"/>
            <a:ext cx="2363800" cy="1772850"/>
          </a:xfrm>
          <a:prstGeom prst="rect">
            <a:avLst/>
          </a:prstGeom>
          <a:noFill/>
          <a:ln>
            <a:noFill/>
          </a:ln>
        </p:spPr>
      </p:pic>
      <p:sp>
        <p:nvSpPr>
          <p:cNvPr id="139" name="Google Shape;139;p23"/>
          <p:cNvSpPr txBox="1"/>
          <p:nvPr/>
        </p:nvSpPr>
        <p:spPr>
          <a:xfrm>
            <a:off x="4335575" y="3801425"/>
            <a:ext cx="1415100" cy="7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(Left): A MBBR filled with carriers.</a:t>
            </a:r>
            <a:endParaRPr sz="1100"/>
          </a:p>
        </p:txBody>
      </p:sp>
      <p:sp>
        <p:nvSpPr>
          <p:cNvPr id="140" name="Google Shape;140;p23"/>
          <p:cNvSpPr/>
          <p:nvPr/>
        </p:nvSpPr>
        <p:spPr>
          <a:xfrm>
            <a:off x="4183450" y="4069625"/>
            <a:ext cx="197400" cy="179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Biocarrier Density</a:t>
            </a:r>
            <a:endParaRPr/>
          </a:p>
        </p:txBody>
      </p:sp>
      <p:sp>
        <p:nvSpPr>
          <p:cNvPr id="146" name="Google Shape;146;p24"/>
          <p:cNvSpPr txBox="1"/>
          <p:nvPr>
            <p:ph idx="1" type="body"/>
          </p:nvPr>
        </p:nvSpPr>
        <p:spPr>
          <a:xfrm>
            <a:off x="311700" y="515150"/>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highlight>
                  <a:srgbClr val="FFFFFF"/>
                </a:highlight>
              </a:rPr>
              <a:t>A common density used for biocarriers is about .95 g/cm3, just below the density of water </a:t>
            </a:r>
            <a:r>
              <a:rPr lang="en">
                <a:solidFill>
                  <a:schemeClr val="dk1"/>
                </a:solidFill>
                <a:highlight>
                  <a:srgbClr val="FFFFFF"/>
                </a:highlight>
              </a:rPr>
              <a:t>[2]. </a:t>
            </a:r>
            <a:endParaRPr>
              <a:solidFill>
                <a:schemeClr val="dk1"/>
              </a:solidFill>
              <a:highlight>
                <a:srgbClr val="FFFFFF"/>
              </a:highlight>
            </a:endParaRPr>
          </a:p>
          <a:p>
            <a:pPr indent="-342900" lvl="0" marL="457200" rtl="0" algn="l">
              <a:lnSpc>
                <a:spcPct val="150000"/>
              </a:lnSpc>
              <a:spcBef>
                <a:spcPts val="1000"/>
              </a:spcBef>
              <a:spcAft>
                <a:spcPts val="0"/>
              </a:spcAft>
              <a:buClr>
                <a:srgbClr val="000000"/>
              </a:buClr>
              <a:buSzPts val="1800"/>
              <a:buChar char="●"/>
            </a:pPr>
            <a:r>
              <a:rPr lang="en">
                <a:solidFill>
                  <a:schemeClr val="dk1"/>
                </a:solidFill>
                <a:highlight>
                  <a:srgbClr val="FFFFFF"/>
                </a:highlight>
              </a:rPr>
              <a:t>Carriers should have a density similar to that of water, even with attached biomass [14].</a:t>
            </a:r>
            <a:endParaRPr>
              <a:solidFill>
                <a:schemeClr val="dk1"/>
              </a:solidFill>
              <a:highlight>
                <a:srgbClr val="FFFFFF"/>
              </a:highlight>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highlight>
                  <a:srgbClr val="FFFFFF"/>
                </a:highlight>
              </a:rPr>
              <a:t>Carriers denser than water sink in the tank and may have a harder time moving around and getting oxygen.</a:t>
            </a:r>
            <a:endParaRPr>
              <a:solidFill>
                <a:schemeClr val="dk1"/>
              </a:solidFill>
              <a:highlight>
                <a:srgbClr val="FFFFFF"/>
              </a:highlight>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highlight>
                  <a:srgbClr val="FFFFFF"/>
                </a:highlight>
              </a:rPr>
              <a:t>Carriers less dense than water float toward the top of the tank. When biomass attaches to them, their density becomes closer to that of water, allowing them to move easier around the reactor tank [14].</a:t>
            </a:r>
            <a:endParaRPr>
              <a:solidFill>
                <a:schemeClr val="dk1"/>
              </a:solidFill>
              <a:highlight>
                <a:srgbClr val="FFFFFF"/>
              </a:highlight>
            </a:endParaRPr>
          </a:p>
          <a:p>
            <a:pPr indent="0" lvl="0" marL="0" rtl="0" algn="l">
              <a:lnSpc>
                <a:spcPct val="150000"/>
              </a:lnSpc>
              <a:spcBef>
                <a:spcPts val="1000"/>
              </a:spcBef>
              <a:spcAft>
                <a:spcPts val="1600"/>
              </a:spcAft>
              <a:buNone/>
            </a:pPr>
            <a:r>
              <a:t/>
            </a:r>
            <a:endParaRPr>
              <a:solidFill>
                <a:srgbClr val="000000"/>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Biocarrier Materials</a:t>
            </a:r>
            <a:endParaRPr/>
          </a:p>
        </p:txBody>
      </p:sp>
      <p:sp>
        <p:nvSpPr>
          <p:cNvPr id="152" name="Google Shape;152;p25"/>
          <p:cNvSpPr txBox="1"/>
          <p:nvPr>
            <p:ph idx="1" type="body"/>
          </p:nvPr>
        </p:nvSpPr>
        <p:spPr>
          <a:xfrm>
            <a:off x="266825" y="515150"/>
            <a:ext cx="8520600" cy="3416400"/>
          </a:xfrm>
          <a:prstGeom prst="rect">
            <a:avLst/>
          </a:prstGeom>
          <a:solidFill>
            <a:srgbClr val="FFFFFF"/>
          </a:solid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highlight>
                  <a:srgbClr val="FFFFFF"/>
                </a:highlight>
              </a:rPr>
              <a:t>Biocarriers can be made out of a variety of substances such as glass, </a:t>
            </a:r>
            <a:r>
              <a:rPr lang="en">
                <a:solidFill>
                  <a:srgbClr val="000000"/>
                </a:solidFill>
                <a:highlight>
                  <a:srgbClr val="FFFFFF"/>
                </a:highlight>
              </a:rPr>
              <a:t>spongy</a:t>
            </a:r>
            <a:r>
              <a:rPr lang="en">
                <a:solidFill>
                  <a:srgbClr val="000000"/>
                </a:solidFill>
                <a:highlight>
                  <a:srgbClr val="FFFFFF"/>
                </a:highlight>
              </a:rPr>
              <a:t> material, metal mesh, gravel, plant material, stone, and plastics [15], [16]. </a:t>
            </a:r>
            <a:endParaRPr>
              <a:solidFill>
                <a:srgbClr val="000000"/>
              </a:solidFill>
              <a:highlight>
                <a:srgbClr val="FFFFFF"/>
              </a:highlight>
            </a:endParaRPr>
          </a:p>
          <a:p>
            <a:pPr indent="-342900" lvl="0" marL="457200" rtl="0" algn="l">
              <a:lnSpc>
                <a:spcPct val="150000"/>
              </a:lnSpc>
              <a:spcBef>
                <a:spcPts val="1000"/>
              </a:spcBef>
              <a:spcAft>
                <a:spcPts val="0"/>
              </a:spcAft>
              <a:buClr>
                <a:srgbClr val="000000"/>
              </a:buClr>
              <a:buSzPts val="1800"/>
              <a:buChar char="●"/>
            </a:pPr>
            <a:r>
              <a:rPr lang="en">
                <a:solidFill>
                  <a:srgbClr val="000000"/>
                </a:solidFill>
                <a:highlight>
                  <a:srgbClr val="FFFFFF"/>
                </a:highlight>
              </a:rPr>
              <a:t>Natural materials may be cheap to use, but have variable </a:t>
            </a:r>
            <a:r>
              <a:rPr lang="en">
                <a:solidFill>
                  <a:srgbClr val="000000"/>
                </a:solidFill>
                <a:highlight>
                  <a:srgbClr val="FFFFFF"/>
                </a:highlight>
              </a:rPr>
              <a:t>characteristics</a:t>
            </a:r>
            <a:r>
              <a:rPr lang="en">
                <a:solidFill>
                  <a:srgbClr val="000000"/>
                </a:solidFill>
                <a:highlight>
                  <a:srgbClr val="FFFFFF"/>
                </a:highlight>
              </a:rPr>
              <a:t> [3]. </a:t>
            </a:r>
            <a:endParaRPr>
              <a:solidFill>
                <a:srgbClr val="000000"/>
              </a:solidFill>
              <a:highlight>
                <a:srgbClr val="FFFFFF"/>
              </a:highlight>
            </a:endParaRPr>
          </a:p>
          <a:p>
            <a:pPr indent="-342900" lvl="0" marL="457200" rtl="0" algn="l">
              <a:lnSpc>
                <a:spcPct val="150000"/>
              </a:lnSpc>
              <a:spcBef>
                <a:spcPts val="1000"/>
              </a:spcBef>
              <a:spcAft>
                <a:spcPts val="0"/>
              </a:spcAft>
              <a:buClr>
                <a:srgbClr val="000000"/>
              </a:buClr>
              <a:buSzPts val="1800"/>
              <a:buChar char="●"/>
            </a:pPr>
            <a:r>
              <a:rPr lang="en">
                <a:solidFill>
                  <a:srgbClr val="000000"/>
                </a:solidFill>
                <a:highlight>
                  <a:srgbClr val="FFFFFF"/>
                </a:highlight>
              </a:rPr>
              <a:t>Polyethylene (PE), High Density Polyethylene (HDPE), and </a:t>
            </a:r>
            <a:r>
              <a:rPr lang="en">
                <a:solidFill>
                  <a:schemeClr val="dk1"/>
                </a:solidFill>
                <a:highlight>
                  <a:schemeClr val="lt1"/>
                </a:highlight>
              </a:rPr>
              <a:t>Polypropylene (PP)</a:t>
            </a:r>
            <a:r>
              <a:rPr lang="en">
                <a:solidFill>
                  <a:srgbClr val="000000"/>
                </a:solidFill>
                <a:highlight>
                  <a:srgbClr val="FFFFFF"/>
                </a:highlight>
              </a:rPr>
              <a:t> are very common carrier materials </a:t>
            </a:r>
            <a:r>
              <a:rPr lang="en">
                <a:solidFill>
                  <a:srgbClr val="000000"/>
                </a:solidFill>
                <a:highlight>
                  <a:srgbClr val="FFFFFF"/>
                </a:highlight>
              </a:rPr>
              <a:t>[2].</a:t>
            </a:r>
            <a:endParaRPr>
              <a:solidFill>
                <a:srgbClr val="000000"/>
              </a:solidFill>
              <a:highlight>
                <a:srgbClr val="FFFFFF"/>
              </a:highlight>
            </a:endParaRPr>
          </a:p>
          <a:p>
            <a:pPr indent="-342900" lvl="0" marL="457200" rtl="0" algn="l">
              <a:lnSpc>
                <a:spcPct val="150000"/>
              </a:lnSpc>
              <a:spcBef>
                <a:spcPts val="1000"/>
              </a:spcBef>
              <a:spcAft>
                <a:spcPts val="0"/>
              </a:spcAft>
              <a:buClr>
                <a:srgbClr val="000000"/>
              </a:buClr>
              <a:buSzPts val="1800"/>
              <a:buChar char="●"/>
            </a:pPr>
            <a:r>
              <a:rPr lang="en">
                <a:solidFill>
                  <a:srgbClr val="000000"/>
                </a:solidFill>
                <a:highlight>
                  <a:srgbClr val="FFFFFF"/>
                </a:highlight>
              </a:rPr>
              <a:t>Porous materials, such as polyurethane foam, can be beneficial as they create anoxic zones for denitrification and more surface area </a:t>
            </a:r>
            <a:r>
              <a:rPr lang="en">
                <a:solidFill>
                  <a:schemeClr val="dk1"/>
                </a:solidFill>
                <a:highlight>
                  <a:srgbClr val="FFFFFF"/>
                </a:highlight>
              </a:rPr>
              <a:t>[8].</a:t>
            </a:r>
            <a:endParaRPr>
              <a:solidFill>
                <a:srgbClr val="000000"/>
              </a:solidFill>
              <a:highlight>
                <a:srgbClr val="FFFFFF"/>
              </a:highlight>
            </a:endParaRPr>
          </a:p>
          <a:p>
            <a:pPr indent="0" lvl="0" marL="0" rtl="0" algn="l">
              <a:lnSpc>
                <a:spcPct val="150000"/>
              </a:lnSpc>
              <a:spcBef>
                <a:spcPts val="1000"/>
              </a:spcBef>
              <a:spcAft>
                <a:spcPts val="1000"/>
              </a:spcAft>
              <a:buNone/>
            </a:pPr>
            <a:r>
              <a:t/>
            </a:r>
            <a:endParaRPr>
              <a:solidFill>
                <a:srgbClr val="000000"/>
              </a:solidFill>
            </a:endParaRPr>
          </a:p>
        </p:txBody>
      </p:sp>
      <p:pic>
        <p:nvPicPr>
          <p:cNvPr id="153" name="Google Shape;153;p25"/>
          <p:cNvPicPr preferRelativeResize="0"/>
          <p:nvPr/>
        </p:nvPicPr>
        <p:blipFill>
          <a:blip r:embed="rId3">
            <a:alphaModFix/>
          </a:blip>
          <a:stretch>
            <a:fillRect/>
          </a:stretch>
        </p:blipFill>
        <p:spPr>
          <a:xfrm>
            <a:off x="6426550" y="3753850"/>
            <a:ext cx="1990125" cy="1326750"/>
          </a:xfrm>
          <a:prstGeom prst="rect">
            <a:avLst/>
          </a:prstGeom>
          <a:noFill/>
          <a:ln>
            <a:noFill/>
          </a:ln>
        </p:spPr>
      </p:pic>
      <p:pic>
        <p:nvPicPr>
          <p:cNvPr id="154" name="Google Shape;154;p25"/>
          <p:cNvPicPr preferRelativeResize="0"/>
          <p:nvPr/>
        </p:nvPicPr>
        <p:blipFill>
          <a:blip r:embed="rId4">
            <a:alphaModFix/>
          </a:blip>
          <a:stretch>
            <a:fillRect/>
          </a:stretch>
        </p:blipFill>
        <p:spPr>
          <a:xfrm>
            <a:off x="924600" y="3797850"/>
            <a:ext cx="1238726" cy="1238725"/>
          </a:xfrm>
          <a:prstGeom prst="rect">
            <a:avLst/>
          </a:prstGeom>
          <a:noFill/>
          <a:ln>
            <a:noFill/>
          </a:ln>
        </p:spPr>
      </p:pic>
      <p:sp>
        <p:nvSpPr>
          <p:cNvPr id="155" name="Google Shape;155;p25"/>
          <p:cNvSpPr txBox="1"/>
          <p:nvPr/>
        </p:nvSpPr>
        <p:spPr>
          <a:xfrm>
            <a:off x="2405675" y="3823675"/>
            <a:ext cx="19029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(Left): A pile of gravel used as a carrier in a bioreactor.</a:t>
            </a:r>
            <a:endParaRPr/>
          </a:p>
        </p:txBody>
      </p:sp>
      <p:sp>
        <p:nvSpPr>
          <p:cNvPr id="156" name="Google Shape;156;p25"/>
          <p:cNvSpPr/>
          <p:nvPr/>
        </p:nvSpPr>
        <p:spPr>
          <a:xfrm>
            <a:off x="2260400" y="4247575"/>
            <a:ext cx="197400" cy="179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txBox="1"/>
          <p:nvPr/>
        </p:nvSpPr>
        <p:spPr>
          <a:xfrm>
            <a:off x="4389800" y="3906550"/>
            <a:ext cx="18042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(Right): A carrier made of a </a:t>
            </a:r>
            <a:r>
              <a:rPr lang="en" sz="1100"/>
              <a:t>spongy</a:t>
            </a:r>
            <a:r>
              <a:rPr lang="en" sz="1100"/>
              <a:t> material called </a:t>
            </a:r>
            <a:r>
              <a:rPr lang="en" sz="1100">
                <a:solidFill>
                  <a:schemeClr val="dk1"/>
                </a:solidFill>
                <a:highlight>
                  <a:srgbClr val="FFFFFF"/>
                </a:highlight>
              </a:rPr>
              <a:t>polyurethane</a:t>
            </a:r>
            <a:r>
              <a:rPr lang="en" sz="1100"/>
              <a:t> foam (PU).</a:t>
            </a:r>
            <a:endParaRPr sz="1100"/>
          </a:p>
        </p:txBody>
      </p:sp>
      <p:sp>
        <p:nvSpPr>
          <p:cNvPr id="158" name="Google Shape;158;p25"/>
          <p:cNvSpPr/>
          <p:nvPr/>
        </p:nvSpPr>
        <p:spPr>
          <a:xfrm>
            <a:off x="6065625" y="4382000"/>
            <a:ext cx="197400" cy="179400"/>
          </a:xfrm>
          <a:prstGeom prst="rightArrow">
            <a:avLst>
              <a:gd fmla="val 50000" name="adj1"/>
              <a:gd fmla="val 5908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ph idx="1" type="body"/>
          </p:nvPr>
        </p:nvSpPr>
        <p:spPr>
          <a:xfrm>
            <a:off x="311700" y="129150"/>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highlight>
                  <a:srgbClr val="FFFFFF"/>
                </a:highlight>
              </a:rPr>
              <a:t>Carriers made of cheap and easy to process materials are more practical [5]</a:t>
            </a:r>
            <a:endParaRPr>
              <a:solidFill>
                <a:schemeClr val="dk1"/>
              </a:solidFill>
              <a:highlight>
                <a:srgbClr val="FFFFFF"/>
              </a:highlight>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highlight>
                  <a:srgbClr val="FFFFFF"/>
                </a:highlight>
              </a:rPr>
              <a:t>The carrier material should have some structural resistance so it does not deform [5].</a:t>
            </a:r>
            <a:endParaRPr>
              <a:solidFill>
                <a:schemeClr val="dk1"/>
              </a:solidFill>
              <a:highlight>
                <a:srgbClr val="FFFFFF"/>
              </a:highlight>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highlight>
                  <a:srgbClr val="FFFFFF"/>
                </a:highlight>
              </a:rPr>
              <a:t>Microbes tend to attach better to carriers made of organic materials, especially those made of microbial metabolites like poly(3-hydroxybutyrate-co-3-hydroxyvalerate) (PHBV) [5],[16].</a:t>
            </a:r>
            <a:endParaRPr>
              <a:solidFill>
                <a:schemeClr val="dk1"/>
              </a:solidFill>
              <a:highlight>
                <a:srgbClr val="FFFFFF"/>
              </a:highlight>
            </a:endParaRPr>
          </a:p>
          <a:p>
            <a:pPr indent="0" lvl="0" marL="0" rtl="0" algn="l">
              <a:lnSpc>
                <a:spcPct val="150000"/>
              </a:lnSpc>
              <a:spcBef>
                <a:spcPts val="1000"/>
              </a:spcBef>
              <a:spcAft>
                <a:spcPts val="0"/>
              </a:spcAft>
              <a:buNone/>
            </a:pPr>
            <a:r>
              <a:t/>
            </a:r>
            <a:endParaRPr>
              <a:solidFill>
                <a:schemeClr val="dk1"/>
              </a:solidFill>
              <a:highlight>
                <a:srgbClr val="FFFFFF"/>
              </a:highlight>
            </a:endParaRPr>
          </a:p>
          <a:p>
            <a:pPr indent="0" lvl="0" marL="0" rtl="0" algn="l">
              <a:spcBef>
                <a:spcPts val="1000"/>
              </a:spcBef>
              <a:spcAft>
                <a:spcPts val="1600"/>
              </a:spcAft>
              <a:buNone/>
            </a:pPr>
            <a:r>
              <a:t/>
            </a:r>
            <a:endParaRPr/>
          </a:p>
        </p:txBody>
      </p:sp>
      <p:pic>
        <p:nvPicPr>
          <p:cNvPr id="164" name="Google Shape;164;p26"/>
          <p:cNvPicPr preferRelativeResize="0"/>
          <p:nvPr/>
        </p:nvPicPr>
        <p:blipFill>
          <a:blip r:embed="rId3">
            <a:alphaModFix/>
          </a:blip>
          <a:stretch>
            <a:fillRect/>
          </a:stretch>
        </p:blipFill>
        <p:spPr>
          <a:xfrm>
            <a:off x="497700" y="3126650"/>
            <a:ext cx="1548901" cy="1541124"/>
          </a:xfrm>
          <a:prstGeom prst="rect">
            <a:avLst/>
          </a:prstGeom>
          <a:noFill/>
          <a:ln>
            <a:noFill/>
          </a:ln>
        </p:spPr>
      </p:pic>
      <p:pic>
        <p:nvPicPr>
          <p:cNvPr id="165" name="Google Shape;165;p26"/>
          <p:cNvPicPr preferRelativeResize="0"/>
          <p:nvPr/>
        </p:nvPicPr>
        <p:blipFill>
          <a:blip r:embed="rId4">
            <a:alphaModFix/>
          </a:blip>
          <a:stretch>
            <a:fillRect/>
          </a:stretch>
        </p:blipFill>
        <p:spPr>
          <a:xfrm>
            <a:off x="5739519" y="3464894"/>
            <a:ext cx="2630350" cy="1137600"/>
          </a:xfrm>
          <a:prstGeom prst="rect">
            <a:avLst/>
          </a:prstGeom>
          <a:noFill/>
          <a:ln>
            <a:noFill/>
          </a:ln>
        </p:spPr>
      </p:pic>
      <p:sp>
        <p:nvSpPr>
          <p:cNvPr id="166" name="Google Shape;166;p26"/>
          <p:cNvSpPr txBox="1"/>
          <p:nvPr/>
        </p:nvSpPr>
        <p:spPr>
          <a:xfrm>
            <a:off x="2369775" y="3779075"/>
            <a:ext cx="17595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(Left): A biocarrier with some attached biomass.</a:t>
            </a:r>
            <a:endParaRPr sz="1100"/>
          </a:p>
        </p:txBody>
      </p:sp>
      <p:sp>
        <p:nvSpPr>
          <p:cNvPr id="167" name="Google Shape;167;p26"/>
          <p:cNvSpPr/>
          <p:nvPr/>
        </p:nvSpPr>
        <p:spPr>
          <a:xfrm>
            <a:off x="2224500" y="4067813"/>
            <a:ext cx="197400" cy="179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txBox="1"/>
          <p:nvPr/>
        </p:nvSpPr>
        <p:spPr>
          <a:xfrm>
            <a:off x="4268225" y="3779075"/>
            <a:ext cx="14337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(Right): The synthesis of PHBV.</a:t>
            </a:r>
            <a:endParaRPr/>
          </a:p>
        </p:txBody>
      </p:sp>
      <p:sp>
        <p:nvSpPr>
          <p:cNvPr id="169" name="Google Shape;169;p26"/>
          <p:cNvSpPr/>
          <p:nvPr/>
        </p:nvSpPr>
        <p:spPr>
          <a:xfrm>
            <a:off x="5641500" y="4067813"/>
            <a:ext cx="197400" cy="179400"/>
          </a:xfrm>
          <a:prstGeom prst="rightArrow">
            <a:avLst>
              <a:gd fmla="val 50000" name="adj1"/>
              <a:gd fmla="val 5908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7"/>
          <p:cNvSpPr txBox="1"/>
          <p:nvPr>
            <p:ph idx="1" type="body"/>
          </p:nvPr>
        </p:nvSpPr>
        <p:spPr>
          <a:xfrm>
            <a:off x="311700" y="323150"/>
            <a:ext cx="8520600" cy="42456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highlight>
                  <a:srgbClr val="FFFFFF"/>
                </a:highlight>
              </a:rPr>
              <a:t>Some carrier materials are relatively inert, such as polyethylene, but others can be degraded by microbes in biofilm [18].</a:t>
            </a:r>
            <a:endParaRPr>
              <a:solidFill>
                <a:schemeClr val="dk1"/>
              </a:solidFill>
              <a:highlight>
                <a:srgbClr val="FFFFFF"/>
              </a:highlight>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highlight>
                  <a:srgbClr val="FFFFFF"/>
                </a:highlight>
              </a:rPr>
              <a:t>These include PCL (Polycaprolactone), PHB (Polyhydroxybutyrate), and PHBV. These organic compounds can also serve as a </a:t>
            </a:r>
            <a:r>
              <a:rPr b="1" lang="en">
                <a:solidFill>
                  <a:schemeClr val="dk1"/>
                </a:solidFill>
                <a:highlight>
                  <a:srgbClr val="FFFFFF"/>
                </a:highlight>
              </a:rPr>
              <a:t>solid organic carbon source </a:t>
            </a:r>
            <a:r>
              <a:rPr lang="en">
                <a:solidFill>
                  <a:schemeClr val="dk1"/>
                </a:solidFill>
                <a:highlight>
                  <a:srgbClr val="FFFFFF"/>
                </a:highlight>
              </a:rPr>
              <a:t>for the heterotrophic microbes [8], [17], [19].</a:t>
            </a:r>
            <a:endParaRPr>
              <a:solidFill>
                <a:schemeClr val="dk1"/>
              </a:solidFill>
              <a:highlight>
                <a:srgbClr val="FFFFFF"/>
              </a:highlight>
            </a:endParaRPr>
          </a:p>
          <a:p>
            <a:pPr indent="0" lvl="0" marL="0" rtl="0" algn="l">
              <a:spcBef>
                <a:spcPts val="1000"/>
              </a:spcBef>
              <a:spcAft>
                <a:spcPts val="1600"/>
              </a:spcAft>
              <a:buNone/>
            </a:pPr>
            <a:r>
              <a:t/>
            </a:r>
            <a:endParaRPr/>
          </a:p>
        </p:txBody>
      </p:sp>
      <p:pic>
        <p:nvPicPr>
          <p:cNvPr id="175" name="Google Shape;175;p27"/>
          <p:cNvPicPr preferRelativeResize="0"/>
          <p:nvPr/>
        </p:nvPicPr>
        <p:blipFill>
          <a:blip r:embed="rId3">
            <a:alphaModFix/>
          </a:blip>
          <a:stretch>
            <a:fillRect/>
          </a:stretch>
        </p:blipFill>
        <p:spPr>
          <a:xfrm>
            <a:off x="4223200" y="3114800"/>
            <a:ext cx="3183300" cy="1784575"/>
          </a:xfrm>
          <a:prstGeom prst="rect">
            <a:avLst/>
          </a:prstGeom>
          <a:noFill/>
          <a:ln>
            <a:noFill/>
          </a:ln>
        </p:spPr>
      </p:pic>
      <p:sp>
        <p:nvSpPr>
          <p:cNvPr id="176" name="Google Shape;176;p27"/>
          <p:cNvSpPr/>
          <p:nvPr/>
        </p:nvSpPr>
        <p:spPr>
          <a:xfrm>
            <a:off x="3971850" y="4049863"/>
            <a:ext cx="197400" cy="179400"/>
          </a:xfrm>
          <a:prstGeom prst="rightArrow">
            <a:avLst>
              <a:gd fmla="val 50000" name="adj1"/>
              <a:gd fmla="val 5908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txBox="1"/>
          <p:nvPr/>
        </p:nvSpPr>
        <p:spPr>
          <a:xfrm>
            <a:off x="2086900" y="3748150"/>
            <a:ext cx="2136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(Right): Granules of  </a:t>
            </a:r>
            <a:r>
              <a:rPr lang="en" sz="1100">
                <a:solidFill>
                  <a:schemeClr val="dk1"/>
                </a:solidFill>
                <a:highlight>
                  <a:schemeClr val="lt1"/>
                </a:highlight>
              </a:rPr>
              <a:t>Polyhydroxybutyrate (PHB).</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Biodegradable Carriers</a:t>
            </a:r>
            <a:endParaRPr/>
          </a:p>
        </p:txBody>
      </p:sp>
      <p:sp>
        <p:nvSpPr>
          <p:cNvPr id="183" name="Google Shape;183;p28"/>
          <p:cNvSpPr txBox="1"/>
          <p:nvPr>
            <p:ph idx="1" type="body"/>
          </p:nvPr>
        </p:nvSpPr>
        <p:spPr>
          <a:xfrm>
            <a:off x="311700" y="572700"/>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highlight>
                  <a:srgbClr val="FFFFFF"/>
                </a:highlight>
              </a:rPr>
              <a:t>Biodegradable Carriers are usually made of solid insoluble organic materials, however some biodegradable carbon sources like plant material may be more soluble [20], [21]. </a:t>
            </a:r>
            <a:endParaRPr>
              <a:solidFill>
                <a:srgbClr val="000000"/>
              </a:solidFill>
              <a:highlight>
                <a:srgbClr val="FFFFFF"/>
              </a:highlight>
            </a:endParaRPr>
          </a:p>
          <a:p>
            <a:pPr indent="-342900" lvl="0" marL="457200" rtl="0" algn="l">
              <a:lnSpc>
                <a:spcPct val="150000"/>
              </a:lnSpc>
              <a:spcBef>
                <a:spcPts val="1000"/>
              </a:spcBef>
              <a:spcAft>
                <a:spcPts val="0"/>
              </a:spcAft>
              <a:buClr>
                <a:srgbClr val="000000"/>
              </a:buClr>
              <a:buSzPts val="1800"/>
              <a:buChar char="●"/>
            </a:pPr>
            <a:r>
              <a:rPr lang="en">
                <a:solidFill>
                  <a:srgbClr val="000000"/>
                </a:solidFill>
                <a:highlight>
                  <a:srgbClr val="FFFFFF"/>
                </a:highlight>
              </a:rPr>
              <a:t>Common biodegradable materials used in biocarriers are PHB, PHBV, PLA (</a:t>
            </a:r>
            <a:r>
              <a:rPr lang="en">
                <a:solidFill>
                  <a:schemeClr val="dk1"/>
                </a:solidFill>
                <a:highlight>
                  <a:srgbClr val="FFFFFF"/>
                </a:highlight>
              </a:rPr>
              <a:t>Polylactic acid)</a:t>
            </a:r>
            <a:r>
              <a:rPr lang="en">
                <a:solidFill>
                  <a:srgbClr val="000000"/>
                </a:solidFill>
                <a:highlight>
                  <a:srgbClr val="FFFFFF"/>
                </a:highlight>
              </a:rPr>
              <a:t>, and PBS (</a:t>
            </a:r>
            <a:r>
              <a:rPr lang="en">
                <a:solidFill>
                  <a:schemeClr val="dk1"/>
                </a:solidFill>
                <a:highlight>
                  <a:srgbClr val="FFFFFF"/>
                </a:highlight>
              </a:rPr>
              <a:t>Polybutylene succinate). These are all synthetic polymers or microbial metabolites [8], [17], [19], [22]</a:t>
            </a:r>
            <a:endParaRPr>
              <a:solidFill>
                <a:srgbClr val="000000"/>
              </a:solidFill>
              <a:highlight>
                <a:srgbClr val="FFFFFF"/>
              </a:highlight>
            </a:endParaRPr>
          </a:p>
          <a:p>
            <a:pPr indent="0" lvl="0" marL="0" rtl="0" algn="l">
              <a:lnSpc>
                <a:spcPct val="150000"/>
              </a:lnSpc>
              <a:spcBef>
                <a:spcPts val="1000"/>
              </a:spcBef>
              <a:spcAft>
                <a:spcPts val="1000"/>
              </a:spcAft>
              <a:buNone/>
            </a:pPr>
            <a:r>
              <a:t/>
            </a:r>
            <a:endParaRPr>
              <a:solidFill>
                <a:srgbClr val="000000"/>
              </a:solidFill>
              <a:highlight>
                <a:srgbClr val="FFFFFF"/>
              </a:highlight>
            </a:endParaRPr>
          </a:p>
        </p:txBody>
      </p:sp>
      <p:pic>
        <p:nvPicPr>
          <p:cNvPr id="184" name="Google Shape;184;p28"/>
          <p:cNvPicPr preferRelativeResize="0"/>
          <p:nvPr/>
        </p:nvPicPr>
        <p:blipFill>
          <a:blip r:embed="rId3">
            <a:alphaModFix/>
          </a:blip>
          <a:stretch>
            <a:fillRect/>
          </a:stretch>
        </p:blipFill>
        <p:spPr>
          <a:xfrm>
            <a:off x="68025" y="3258475"/>
            <a:ext cx="2951726" cy="1498000"/>
          </a:xfrm>
          <a:prstGeom prst="rect">
            <a:avLst/>
          </a:prstGeom>
          <a:noFill/>
          <a:ln>
            <a:noFill/>
          </a:ln>
        </p:spPr>
      </p:pic>
      <p:sp>
        <p:nvSpPr>
          <p:cNvPr id="185" name="Google Shape;185;p28"/>
          <p:cNvSpPr txBox="1"/>
          <p:nvPr/>
        </p:nvSpPr>
        <p:spPr>
          <a:xfrm>
            <a:off x="3145325" y="4098250"/>
            <a:ext cx="24774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(Left): </a:t>
            </a:r>
            <a:r>
              <a:rPr lang="en" sz="1100"/>
              <a:t>biodegradation</a:t>
            </a:r>
            <a:r>
              <a:rPr lang="en" sz="1100"/>
              <a:t> of a PLA bottle over time. </a:t>
            </a:r>
            <a:endParaRPr sz="1100"/>
          </a:p>
        </p:txBody>
      </p:sp>
      <p:sp>
        <p:nvSpPr>
          <p:cNvPr id="186" name="Google Shape;186;p28"/>
          <p:cNvSpPr/>
          <p:nvPr/>
        </p:nvSpPr>
        <p:spPr>
          <a:xfrm>
            <a:off x="3019750" y="4310188"/>
            <a:ext cx="197400" cy="179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9"/>
          <p:cNvSpPr txBox="1"/>
          <p:nvPr>
            <p:ph idx="1" type="body"/>
          </p:nvPr>
        </p:nvSpPr>
        <p:spPr>
          <a:xfrm>
            <a:off x="311700" y="251350"/>
            <a:ext cx="8520600" cy="43176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PCL</a:t>
            </a:r>
            <a:r>
              <a:rPr lang="en">
                <a:solidFill>
                  <a:schemeClr val="dk1"/>
                </a:solidFill>
                <a:highlight>
                  <a:schemeClr val="lt1"/>
                </a:highlight>
              </a:rPr>
              <a:t> (polycaprolactone)</a:t>
            </a:r>
            <a:r>
              <a:rPr lang="en">
                <a:solidFill>
                  <a:srgbClr val="000000"/>
                </a:solidFill>
              </a:rPr>
              <a:t>: </a:t>
            </a:r>
            <a:r>
              <a:rPr lang="en">
                <a:solidFill>
                  <a:srgbClr val="222222"/>
                </a:solidFill>
                <a:highlight>
                  <a:srgbClr val="FFFFFF"/>
                </a:highlight>
              </a:rPr>
              <a:t>(C</a:t>
            </a:r>
            <a:r>
              <a:rPr baseline="-25000" lang="en">
                <a:solidFill>
                  <a:srgbClr val="222222"/>
                </a:solidFill>
                <a:highlight>
                  <a:srgbClr val="FFFFFF"/>
                </a:highlight>
              </a:rPr>
              <a:t>6</a:t>
            </a:r>
            <a:r>
              <a:rPr lang="en">
                <a:solidFill>
                  <a:srgbClr val="222222"/>
                </a:solidFill>
                <a:highlight>
                  <a:srgbClr val="FFFFFF"/>
                </a:highlight>
              </a:rPr>
              <a:t>H</a:t>
            </a:r>
            <a:r>
              <a:rPr baseline="-25000" lang="en">
                <a:solidFill>
                  <a:srgbClr val="222222"/>
                </a:solidFill>
                <a:highlight>
                  <a:srgbClr val="FFFFFF"/>
                </a:highlight>
              </a:rPr>
              <a:t>10</a:t>
            </a:r>
            <a:r>
              <a:rPr lang="en">
                <a:solidFill>
                  <a:srgbClr val="222222"/>
                </a:solidFill>
                <a:highlight>
                  <a:srgbClr val="FFFFFF"/>
                </a:highlight>
              </a:rPr>
              <a:t>O</a:t>
            </a:r>
            <a:r>
              <a:rPr baseline="-25000" lang="en">
                <a:solidFill>
                  <a:srgbClr val="222222"/>
                </a:solidFill>
                <a:highlight>
                  <a:srgbClr val="FFFFFF"/>
                </a:highlight>
              </a:rPr>
              <a:t>2</a:t>
            </a:r>
            <a:r>
              <a:rPr lang="en">
                <a:solidFill>
                  <a:srgbClr val="222222"/>
                </a:solidFill>
                <a:highlight>
                  <a:srgbClr val="FFFFFF"/>
                </a:highlight>
              </a:rPr>
              <a:t>)</a:t>
            </a:r>
            <a:r>
              <a:rPr baseline="-25000" lang="en">
                <a:solidFill>
                  <a:srgbClr val="222222"/>
                </a:solidFill>
                <a:highlight>
                  <a:srgbClr val="FFFFFF"/>
                </a:highlight>
              </a:rPr>
              <a:t>n</a:t>
            </a:r>
            <a:r>
              <a:rPr lang="en">
                <a:solidFill>
                  <a:srgbClr val="222222"/>
                </a:solidFill>
                <a:highlight>
                  <a:srgbClr val="FFFFFF"/>
                </a:highlight>
              </a:rPr>
              <a:t>,</a:t>
            </a:r>
            <a:r>
              <a:rPr baseline="-25000" lang="en">
                <a:solidFill>
                  <a:srgbClr val="222222"/>
                </a:solidFill>
                <a:highlight>
                  <a:srgbClr val="FFFFFF"/>
                </a:highlight>
              </a:rPr>
              <a:t> </a:t>
            </a:r>
            <a:r>
              <a:rPr lang="en">
                <a:solidFill>
                  <a:srgbClr val="000000"/>
                </a:solidFill>
              </a:rPr>
              <a:t>melting point 60°C [23]. </a:t>
            </a:r>
            <a:endParaRPr>
              <a:solidFill>
                <a:srgbClr val="000000"/>
              </a:solidFill>
            </a:endParaRPr>
          </a:p>
          <a:p>
            <a:pPr indent="-342900" lvl="0" marL="457200" rtl="0" algn="l">
              <a:lnSpc>
                <a:spcPct val="150000"/>
              </a:lnSpc>
              <a:spcBef>
                <a:spcPts val="1000"/>
              </a:spcBef>
              <a:spcAft>
                <a:spcPts val="0"/>
              </a:spcAft>
              <a:buClr>
                <a:srgbClr val="000000"/>
              </a:buClr>
              <a:buSzPts val="1800"/>
              <a:buChar char="●"/>
            </a:pPr>
            <a:r>
              <a:rPr lang="en">
                <a:solidFill>
                  <a:srgbClr val="000000"/>
                </a:solidFill>
              </a:rPr>
              <a:t>PHB (</a:t>
            </a:r>
            <a:r>
              <a:rPr lang="en">
                <a:solidFill>
                  <a:schemeClr val="dk1"/>
                </a:solidFill>
                <a:highlight>
                  <a:schemeClr val="lt1"/>
                </a:highlight>
              </a:rPr>
              <a:t>polyhydroxybutyrate)</a:t>
            </a:r>
            <a:r>
              <a:rPr lang="en">
                <a:solidFill>
                  <a:srgbClr val="000000"/>
                </a:solidFill>
              </a:rPr>
              <a:t>:</a:t>
            </a:r>
            <a:r>
              <a:rPr lang="en">
                <a:solidFill>
                  <a:schemeClr val="dk1"/>
                </a:solidFill>
              </a:rPr>
              <a:t>(C</a:t>
            </a:r>
            <a:r>
              <a:rPr baseline="-25000" lang="en">
                <a:solidFill>
                  <a:schemeClr val="dk1"/>
                </a:solidFill>
              </a:rPr>
              <a:t>4</a:t>
            </a:r>
            <a:r>
              <a:rPr lang="en">
                <a:solidFill>
                  <a:schemeClr val="dk1"/>
                </a:solidFill>
              </a:rPr>
              <a:t>H</a:t>
            </a:r>
            <a:r>
              <a:rPr baseline="-25000" lang="en">
                <a:solidFill>
                  <a:schemeClr val="dk1"/>
                </a:solidFill>
              </a:rPr>
              <a:t>6</a:t>
            </a:r>
            <a:r>
              <a:rPr lang="en">
                <a:solidFill>
                  <a:schemeClr val="dk1"/>
                </a:solidFill>
              </a:rPr>
              <a:t>O</a:t>
            </a:r>
            <a:r>
              <a:rPr baseline="-25000" lang="en">
                <a:solidFill>
                  <a:schemeClr val="dk1"/>
                </a:solidFill>
              </a:rPr>
              <a:t>2</a:t>
            </a:r>
            <a:r>
              <a:rPr lang="en">
                <a:solidFill>
                  <a:schemeClr val="dk1"/>
                </a:solidFill>
              </a:rPr>
              <a:t>)</a:t>
            </a:r>
            <a:r>
              <a:rPr baseline="-25000" lang="en">
                <a:solidFill>
                  <a:schemeClr val="dk1"/>
                </a:solidFill>
              </a:rPr>
              <a:t>n</a:t>
            </a:r>
            <a:r>
              <a:rPr lang="en">
                <a:solidFill>
                  <a:schemeClr val="dk1"/>
                </a:solidFill>
              </a:rPr>
              <a:t>, </a:t>
            </a:r>
            <a:r>
              <a:rPr lang="en" sz="1000">
                <a:solidFill>
                  <a:schemeClr val="dk1"/>
                </a:solidFill>
              </a:rPr>
              <a:t> </a:t>
            </a:r>
            <a:r>
              <a:rPr lang="en">
                <a:solidFill>
                  <a:srgbClr val="000000"/>
                </a:solidFill>
              </a:rPr>
              <a:t>a group of PHA (</a:t>
            </a:r>
            <a:r>
              <a:rPr lang="en">
                <a:solidFill>
                  <a:srgbClr val="000000"/>
                </a:solidFill>
                <a:highlight>
                  <a:srgbClr val="FFFFFF"/>
                </a:highlight>
              </a:rPr>
              <a:t>polyhydroxyalkanoate)</a:t>
            </a:r>
            <a:r>
              <a:rPr lang="en">
                <a:solidFill>
                  <a:srgbClr val="000000"/>
                </a:solidFill>
              </a:rPr>
              <a:t> polymers, melting point 175</a:t>
            </a:r>
            <a:r>
              <a:rPr lang="en">
                <a:solidFill>
                  <a:schemeClr val="dk1"/>
                </a:solidFill>
              </a:rPr>
              <a:t>°</a:t>
            </a:r>
            <a:r>
              <a:rPr lang="en">
                <a:solidFill>
                  <a:srgbClr val="000000"/>
                </a:solidFill>
              </a:rPr>
              <a:t>C [18],[24]. </a:t>
            </a:r>
            <a:endParaRPr>
              <a:solidFill>
                <a:srgbClr val="000000"/>
              </a:solidFill>
            </a:endParaRPr>
          </a:p>
          <a:p>
            <a:pPr indent="-342900" lvl="0" marL="457200" rtl="0" algn="l">
              <a:lnSpc>
                <a:spcPct val="150000"/>
              </a:lnSpc>
              <a:spcBef>
                <a:spcPts val="1000"/>
              </a:spcBef>
              <a:spcAft>
                <a:spcPts val="0"/>
              </a:spcAft>
              <a:buClr>
                <a:srgbClr val="000000"/>
              </a:buClr>
              <a:buSzPts val="1800"/>
              <a:buChar char="●"/>
            </a:pPr>
            <a:r>
              <a:rPr lang="en">
                <a:solidFill>
                  <a:srgbClr val="000000"/>
                </a:solidFill>
              </a:rPr>
              <a:t>PHBV (</a:t>
            </a:r>
            <a:r>
              <a:rPr lang="en">
                <a:solidFill>
                  <a:schemeClr val="dk1"/>
                </a:solidFill>
                <a:highlight>
                  <a:schemeClr val="lt1"/>
                </a:highlight>
              </a:rPr>
              <a:t>poly(3-hydroxybutyrate-co-3- hydroxyvalerate))</a:t>
            </a:r>
            <a:r>
              <a:rPr lang="en">
                <a:solidFill>
                  <a:srgbClr val="000000"/>
                </a:solidFill>
              </a:rPr>
              <a:t>: a PHV/PH3B copolymer, C</a:t>
            </a:r>
            <a:r>
              <a:rPr baseline="-25000" lang="en">
                <a:solidFill>
                  <a:srgbClr val="000000"/>
                </a:solidFill>
              </a:rPr>
              <a:t>9</a:t>
            </a:r>
            <a:r>
              <a:rPr lang="en">
                <a:solidFill>
                  <a:srgbClr val="000000"/>
                </a:solidFill>
              </a:rPr>
              <a:t>H</a:t>
            </a:r>
            <a:r>
              <a:rPr baseline="-25000" lang="en">
                <a:solidFill>
                  <a:srgbClr val="000000"/>
                </a:solidFill>
              </a:rPr>
              <a:t>18</a:t>
            </a:r>
            <a:r>
              <a:rPr lang="en">
                <a:solidFill>
                  <a:srgbClr val="000000"/>
                </a:solidFill>
              </a:rPr>
              <a:t>O</a:t>
            </a:r>
            <a:r>
              <a:rPr baseline="-25000" lang="en">
                <a:solidFill>
                  <a:srgbClr val="000000"/>
                </a:solidFill>
              </a:rPr>
              <a:t>6</a:t>
            </a:r>
            <a:r>
              <a:rPr lang="en">
                <a:solidFill>
                  <a:srgbClr val="000000"/>
                </a:solidFill>
              </a:rPr>
              <a:t>, melting point 100-150</a:t>
            </a:r>
            <a:r>
              <a:rPr lang="en">
                <a:solidFill>
                  <a:schemeClr val="dk1"/>
                </a:solidFill>
              </a:rPr>
              <a:t>°</a:t>
            </a:r>
            <a:r>
              <a:rPr lang="en">
                <a:solidFill>
                  <a:srgbClr val="000000"/>
                </a:solidFill>
              </a:rPr>
              <a:t>C [25], [26]. </a:t>
            </a:r>
            <a:endParaRPr>
              <a:solidFill>
                <a:srgbClr val="000000"/>
              </a:solidFill>
            </a:endParaRPr>
          </a:p>
          <a:p>
            <a:pPr indent="-342900" lvl="0" marL="457200" rtl="0" algn="l">
              <a:lnSpc>
                <a:spcPct val="150000"/>
              </a:lnSpc>
              <a:spcBef>
                <a:spcPts val="1000"/>
              </a:spcBef>
              <a:spcAft>
                <a:spcPts val="0"/>
              </a:spcAft>
              <a:buClr>
                <a:srgbClr val="000000"/>
              </a:buClr>
              <a:buSzPts val="1800"/>
              <a:buChar char="●"/>
            </a:pPr>
            <a:r>
              <a:rPr lang="en">
                <a:solidFill>
                  <a:srgbClr val="000000"/>
                </a:solidFill>
              </a:rPr>
              <a:t>PBS (</a:t>
            </a:r>
            <a:r>
              <a:rPr lang="en">
                <a:solidFill>
                  <a:schemeClr val="dk1"/>
                </a:solidFill>
                <a:highlight>
                  <a:schemeClr val="lt1"/>
                </a:highlight>
              </a:rPr>
              <a:t>polybutylene succinate)</a:t>
            </a:r>
            <a:r>
              <a:rPr lang="en">
                <a:solidFill>
                  <a:srgbClr val="000000"/>
                </a:solidFill>
              </a:rPr>
              <a:t>: </a:t>
            </a:r>
            <a:r>
              <a:rPr lang="en">
                <a:solidFill>
                  <a:srgbClr val="222222"/>
                </a:solidFill>
                <a:highlight>
                  <a:srgbClr val="FFFFFF"/>
                </a:highlight>
              </a:rPr>
              <a:t>(C</a:t>
            </a:r>
            <a:r>
              <a:rPr baseline="-25000" lang="en">
                <a:solidFill>
                  <a:srgbClr val="222222"/>
                </a:solidFill>
                <a:highlight>
                  <a:srgbClr val="FFFFFF"/>
                </a:highlight>
              </a:rPr>
              <a:t>8</a:t>
            </a:r>
            <a:r>
              <a:rPr lang="en">
                <a:solidFill>
                  <a:srgbClr val="222222"/>
                </a:solidFill>
                <a:highlight>
                  <a:srgbClr val="FFFFFF"/>
                </a:highlight>
              </a:rPr>
              <a:t>H</a:t>
            </a:r>
            <a:r>
              <a:rPr baseline="-25000" lang="en">
                <a:solidFill>
                  <a:srgbClr val="222222"/>
                </a:solidFill>
                <a:highlight>
                  <a:srgbClr val="FFFFFF"/>
                </a:highlight>
              </a:rPr>
              <a:t>12</a:t>
            </a:r>
            <a:r>
              <a:rPr lang="en">
                <a:solidFill>
                  <a:srgbClr val="222222"/>
                </a:solidFill>
                <a:highlight>
                  <a:srgbClr val="FFFFFF"/>
                </a:highlight>
              </a:rPr>
              <a:t>O</a:t>
            </a:r>
            <a:r>
              <a:rPr baseline="-25000" lang="en">
                <a:solidFill>
                  <a:srgbClr val="222222"/>
                </a:solidFill>
                <a:highlight>
                  <a:srgbClr val="FFFFFF"/>
                </a:highlight>
              </a:rPr>
              <a:t>4</a:t>
            </a:r>
            <a:r>
              <a:rPr lang="en">
                <a:solidFill>
                  <a:srgbClr val="222222"/>
                </a:solidFill>
                <a:highlight>
                  <a:srgbClr val="FFFFFF"/>
                </a:highlight>
              </a:rPr>
              <a:t>)</a:t>
            </a:r>
            <a:r>
              <a:rPr baseline="-25000" lang="en">
                <a:solidFill>
                  <a:srgbClr val="222222"/>
                </a:solidFill>
                <a:highlight>
                  <a:srgbClr val="FFFFFF"/>
                </a:highlight>
              </a:rPr>
              <a:t>n</a:t>
            </a:r>
            <a:r>
              <a:rPr lang="en">
                <a:solidFill>
                  <a:srgbClr val="222222"/>
                </a:solidFill>
                <a:highlight>
                  <a:srgbClr val="FFFFFF"/>
                </a:highlight>
              </a:rPr>
              <a:t>, </a:t>
            </a:r>
            <a:r>
              <a:rPr lang="en">
                <a:solidFill>
                  <a:srgbClr val="000000"/>
                </a:solidFill>
              </a:rPr>
              <a:t>melting point 115</a:t>
            </a:r>
            <a:r>
              <a:rPr lang="en">
                <a:solidFill>
                  <a:schemeClr val="dk1"/>
                </a:solidFill>
              </a:rPr>
              <a:t>°</a:t>
            </a:r>
            <a:r>
              <a:rPr lang="en">
                <a:solidFill>
                  <a:srgbClr val="000000"/>
                </a:solidFill>
              </a:rPr>
              <a:t>C [27]. </a:t>
            </a:r>
            <a:endParaRPr>
              <a:solidFill>
                <a:srgbClr val="000000"/>
              </a:solidFill>
            </a:endParaRPr>
          </a:p>
          <a:p>
            <a:pPr indent="-342900" lvl="0" marL="457200" rtl="0" algn="l">
              <a:lnSpc>
                <a:spcPct val="150000"/>
              </a:lnSpc>
              <a:spcBef>
                <a:spcPts val="1000"/>
              </a:spcBef>
              <a:spcAft>
                <a:spcPts val="0"/>
              </a:spcAft>
              <a:buClr>
                <a:srgbClr val="000000"/>
              </a:buClr>
              <a:buSzPts val="1800"/>
              <a:buChar char="●"/>
            </a:pPr>
            <a:r>
              <a:rPr lang="en">
                <a:solidFill>
                  <a:srgbClr val="000000"/>
                </a:solidFill>
              </a:rPr>
              <a:t>PLA (</a:t>
            </a:r>
            <a:r>
              <a:rPr lang="en">
                <a:solidFill>
                  <a:schemeClr val="dk1"/>
                </a:solidFill>
                <a:highlight>
                  <a:schemeClr val="lt1"/>
                </a:highlight>
              </a:rPr>
              <a:t>polylactic acid)</a:t>
            </a:r>
            <a:r>
              <a:rPr lang="en">
                <a:solidFill>
                  <a:srgbClr val="000000"/>
                </a:solidFill>
              </a:rPr>
              <a:t>: (C</a:t>
            </a:r>
            <a:r>
              <a:rPr baseline="-25000" lang="en">
                <a:solidFill>
                  <a:srgbClr val="000000"/>
                </a:solidFill>
              </a:rPr>
              <a:t>3</a:t>
            </a:r>
            <a:r>
              <a:rPr lang="en">
                <a:solidFill>
                  <a:srgbClr val="000000"/>
                </a:solidFill>
              </a:rPr>
              <a:t>H</a:t>
            </a:r>
            <a:r>
              <a:rPr baseline="-25000" lang="en">
                <a:solidFill>
                  <a:srgbClr val="000000"/>
                </a:solidFill>
              </a:rPr>
              <a:t>4</a:t>
            </a:r>
            <a:r>
              <a:rPr lang="en">
                <a:solidFill>
                  <a:srgbClr val="000000"/>
                </a:solidFill>
              </a:rPr>
              <a:t>O</a:t>
            </a:r>
            <a:r>
              <a:rPr baseline="-25000" lang="en">
                <a:solidFill>
                  <a:srgbClr val="000000"/>
                </a:solidFill>
              </a:rPr>
              <a:t>2</a:t>
            </a:r>
            <a:r>
              <a:rPr lang="en">
                <a:solidFill>
                  <a:srgbClr val="000000"/>
                </a:solidFill>
              </a:rPr>
              <a:t>)</a:t>
            </a:r>
            <a:r>
              <a:rPr baseline="-25000" lang="en">
                <a:solidFill>
                  <a:srgbClr val="000000"/>
                </a:solidFill>
              </a:rPr>
              <a:t>n</a:t>
            </a:r>
            <a:r>
              <a:rPr lang="en">
                <a:solidFill>
                  <a:srgbClr val="000000"/>
                </a:solidFill>
              </a:rPr>
              <a:t>, melting point 157-170</a:t>
            </a:r>
            <a:r>
              <a:rPr lang="en">
                <a:solidFill>
                  <a:schemeClr val="dk1"/>
                </a:solidFill>
              </a:rPr>
              <a:t>°</a:t>
            </a:r>
            <a:r>
              <a:rPr lang="en">
                <a:solidFill>
                  <a:srgbClr val="000000"/>
                </a:solidFill>
              </a:rPr>
              <a:t>C [28]. </a:t>
            </a:r>
            <a:endParaRPr>
              <a:solidFill>
                <a:srgbClr val="000000"/>
              </a:solidFill>
            </a:endParaRPr>
          </a:p>
          <a:p>
            <a:pPr indent="0" lvl="0" marL="0" rtl="0" algn="l">
              <a:lnSpc>
                <a:spcPct val="150000"/>
              </a:lnSpc>
              <a:spcBef>
                <a:spcPts val="1000"/>
              </a:spcBef>
              <a:spcAft>
                <a:spcPts val="0"/>
              </a:spcAft>
              <a:buNone/>
            </a:pPr>
            <a:r>
              <a:t/>
            </a:r>
            <a:endParaRPr>
              <a:solidFill>
                <a:srgbClr val="000000"/>
              </a:solidFill>
            </a:endParaRPr>
          </a:p>
          <a:p>
            <a:pPr indent="0" lvl="0" marL="0" rtl="0" algn="l">
              <a:lnSpc>
                <a:spcPct val="150000"/>
              </a:lnSpc>
              <a:spcBef>
                <a:spcPts val="1000"/>
              </a:spcBef>
              <a:spcAft>
                <a:spcPts val="1000"/>
              </a:spcAft>
              <a:buNone/>
            </a:pPr>
            <a:r>
              <a:t/>
            </a:r>
            <a:endParaRPr sz="900">
              <a:solidFill>
                <a:srgbClr val="000000"/>
              </a:solidFill>
            </a:endParaRPr>
          </a:p>
        </p:txBody>
      </p:sp>
      <p:pic>
        <p:nvPicPr>
          <p:cNvPr id="192" name="Google Shape;192;p29"/>
          <p:cNvPicPr preferRelativeResize="0"/>
          <p:nvPr/>
        </p:nvPicPr>
        <p:blipFill>
          <a:blip r:embed="rId3">
            <a:alphaModFix/>
          </a:blip>
          <a:stretch>
            <a:fillRect/>
          </a:stretch>
        </p:blipFill>
        <p:spPr>
          <a:xfrm>
            <a:off x="101525" y="3823975"/>
            <a:ext cx="2684300" cy="998425"/>
          </a:xfrm>
          <a:prstGeom prst="rect">
            <a:avLst/>
          </a:prstGeom>
          <a:noFill/>
          <a:ln>
            <a:noFill/>
          </a:ln>
        </p:spPr>
      </p:pic>
      <p:sp>
        <p:nvSpPr>
          <p:cNvPr id="193" name="Google Shape;193;p29"/>
          <p:cNvSpPr txBox="1"/>
          <p:nvPr/>
        </p:nvSpPr>
        <p:spPr>
          <a:xfrm>
            <a:off x="2983225" y="4219100"/>
            <a:ext cx="20562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(Left): The structural formula for PCL.</a:t>
            </a:r>
            <a:r>
              <a:rPr lang="en"/>
              <a:t> </a:t>
            </a:r>
            <a:endParaRPr/>
          </a:p>
        </p:txBody>
      </p:sp>
      <p:sp>
        <p:nvSpPr>
          <p:cNvPr id="194" name="Google Shape;194;p29"/>
          <p:cNvSpPr/>
          <p:nvPr/>
        </p:nvSpPr>
        <p:spPr>
          <a:xfrm>
            <a:off x="2848650" y="4498713"/>
            <a:ext cx="197400" cy="179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29"/>
          <p:cNvPicPr preferRelativeResize="0"/>
          <p:nvPr/>
        </p:nvPicPr>
        <p:blipFill>
          <a:blip r:embed="rId4">
            <a:alphaModFix/>
          </a:blip>
          <a:stretch>
            <a:fillRect/>
          </a:stretch>
        </p:blipFill>
        <p:spPr>
          <a:xfrm>
            <a:off x="7115163" y="3881988"/>
            <a:ext cx="2028825" cy="1095375"/>
          </a:xfrm>
          <a:prstGeom prst="rect">
            <a:avLst/>
          </a:prstGeom>
          <a:noFill/>
          <a:ln>
            <a:noFill/>
          </a:ln>
        </p:spPr>
      </p:pic>
      <p:sp>
        <p:nvSpPr>
          <p:cNvPr id="196" name="Google Shape;196;p29"/>
          <p:cNvSpPr txBox="1"/>
          <p:nvPr/>
        </p:nvSpPr>
        <p:spPr>
          <a:xfrm>
            <a:off x="5511525" y="4219100"/>
            <a:ext cx="15171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(Right): The structural formula of PHB plastic [24]. </a:t>
            </a:r>
            <a:endParaRPr sz="1100"/>
          </a:p>
        </p:txBody>
      </p:sp>
      <p:sp>
        <p:nvSpPr>
          <p:cNvPr id="197" name="Google Shape;197;p29"/>
          <p:cNvSpPr/>
          <p:nvPr/>
        </p:nvSpPr>
        <p:spPr>
          <a:xfrm>
            <a:off x="6783725" y="4678125"/>
            <a:ext cx="197400" cy="179400"/>
          </a:xfrm>
          <a:prstGeom prst="rightArrow">
            <a:avLst>
              <a:gd fmla="val 50000" name="adj1"/>
              <a:gd fmla="val 5908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0"/>
          <p:cNvSpPr txBox="1"/>
          <p:nvPr>
            <p:ph idx="1" type="body"/>
          </p:nvPr>
        </p:nvSpPr>
        <p:spPr>
          <a:xfrm>
            <a:off x="311700" y="332125"/>
            <a:ext cx="8520600" cy="4236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highlight>
                  <a:schemeClr val="lt1"/>
                </a:highlight>
              </a:rPr>
              <a:t>For microbes, namely denitrifiers, to get this carbon as a source of energy and to carry out heterotrophic denitrification, they must use </a:t>
            </a:r>
            <a:r>
              <a:rPr b="1" lang="en">
                <a:solidFill>
                  <a:schemeClr val="dk1"/>
                </a:solidFill>
                <a:highlight>
                  <a:schemeClr val="lt1"/>
                </a:highlight>
              </a:rPr>
              <a:t>enzymatic attack</a:t>
            </a:r>
            <a:r>
              <a:rPr lang="en">
                <a:solidFill>
                  <a:schemeClr val="dk1"/>
                </a:solidFill>
                <a:highlight>
                  <a:schemeClr val="lt1"/>
                </a:highlight>
              </a:rPr>
              <a:t> to degrade the carrier [29]. </a:t>
            </a:r>
            <a:endParaRPr>
              <a:solidFill>
                <a:srgbClr val="000000"/>
              </a:solidFill>
            </a:endParaRPr>
          </a:p>
          <a:p>
            <a:pPr indent="-342900" lvl="0" marL="457200" rtl="0" algn="l">
              <a:spcBef>
                <a:spcPts val="1000"/>
              </a:spcBef>
              <a:spcAft>
                <a:spcPts val="0"/>
              </a:spcAft>
              <a:buClr>
                <a:srgbClr val="000000"/>
              </a:buClr>
              <a:buSzPts val="1800"/>
              <a:buChar char="●"/>
            </a:pPr>
            <a:r>
              <a:rPr lang="en">
                <a:solidFill>
                  <a:srgbClr val="000000"/>
                </a:solidFill>
              </a:rPr>
              <a:t>It has been reported that the compounds PHB and PHBV are very easily degraded, more so than other biodegradable materials like PCL and PLA [19], [30]. The uneven biodegradability in composites of these materials may lead to the creation of pores on the carrier surface. [30].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203" name="Google Shape;203;p30"/>
          <p:cNvPicPr preferRelativeResize="0"/>
          <p:nvPr/>
        </p:nvPicPr>
        <p:blipFill>
          <a:blip r:embed="rId3">
            <a:alphaModFix/>
          </a:blip>
          <a:stretch>
            <a:fillRect/>
          </a:stretch>
        </p:blipFill>
        <p:spPr>
          <a:xfrm>
            <a:off x="6635074" y="3492075"/>
            <a:ext cx="1599724" cy="1139800"/>
          </a:xfrm>
          <a:prstGeom prst="rect">
            <a:avLst/>
          </a:prstGeom>
          <a:noFill/>
          <a:ln>
            <a:noFill/>
          </a:ln>
        </p:spPr>
      </p:pic>
      <p:sp>
        <p:nvSpPr>
          <p:cNvPr id="204" name="Google Shape;204;p30"/>
          <p:cNvSpPr txBox="1"/>
          <p:nvPr/>
        </p:nvSpPr>
        <p:spPr>
          <a:xfrm>
            <a:off x="5264050" y="3800600"/>
            <a:ext cx="14967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(Right): The structural formula of PLA. </a:t>
            </a:r>
            <a:endParaRPr sz="1100"/>
          </a:p>
        </p:txBody>
      </p:sp>
      <p:pic>
        <p:nvPicPr>
          <p:cNvPr id="205" name="Google Shape;205;p30"/>
          <p:cNvPicPr preferRelativeResize="0"/>
          <p:nvPr/>
        </p:nvPicPr>
        <p:blipFill>
          <a:blip r:embed="rId4">
            <a:alphaModFix/>
          </a:blip>
          <a:stretch>
            <a:fillRect/>
          </a:stretch>
        </p:blipFill>
        <p:spPr>
          <a:xfrm>
            <a:off x="460768" y="3197292"/>
            <a:ext cx="2666520" cy="603300"/>
          </a:xfrm>
          <a:prstGeom prst="rect">
            <a:avLst/>
          </a:prstGeom>
          <a:noFill/>
          <a:ln>
            <a:noFill/>
          </a:ln>
        </p:spPr>
      </p:pic>
      <p:sp>
        <p:nvSpPr>
          <p:cNvPr id="206" name="Google Shape;206;p30"/>
          <p:cNvSpPr txBox="1"/>
          <p:nvPr/>
        </p:nvSpPr>
        <p:spPr>
          <a:xfrm>
            <a:off x="1014325" y="3800600"/>
            <a:ext cx="15594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(Above): The structural formula of PBS. </a:t>
            </a:r>
            <a:endParaRPr sz="1100"/>
          </a:p>
        </p:txBody>
      </p:sp>
      <p:sp>
        <p:nvSpPr>
          <p:cNvPr id="207" name="Google Shape;207;p30"/>
          <p:cNvSpPr/>
          <p:nvPr/>
        </p:nvSpPr>
        <p:spPr>
          <a:xfrm>
            <a:off x="1140000" y="3707175"/>
            <a:ext cx="197400" cy="1794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p:nvPr/>
        </p:nvSpPr>
        <p:spPr>
          <a:xfrm>
            <a:off x="5697575" y="4278375"/>
            <a:ext cx="197400" cy="179400"/>
          </a:xfrm>
          <a:prstGeom prst="rightArrow">
            <a:avLst>
              <a:gd fmla="val 50000" name="adj1"/>
              <a:gd fmla="val 5908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1"/>
          <p:cNvSpPr txBox="1"/>
          <p:nvPr>
            <p:ph idx="1" type="body"/>
          </p:nvPr>
        </p:nvSpPr>
        <p:spPr>
          <a:xfrm>
            <a:off x="311700" y="341100"/>
            <a:ext cx="8520600" cy="4227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highlight>
                  <a:srgbClr val="FFFFFF"/>
                </a:highlight>
              </a:rPr>
              <a:t>Heterotrophic denitrification utilizing solid carbon sources is called </a:t>
            </a:r>
            <a:r>
              <a:rPr b="1" lang="en">
                <a:solidFill>
                  <a:schemeClr val="dk1"/>
                </a:solidFill>
                <a:highlight>
                  <a:srgbClr val="FFFFFF"/>
                </a:highlight>
              </a:rPr>
              <a:t>solid-phase denitrification</a:t>
            </a:r>
            <a:r>
              <a:rPr lang="en">
                <a:solidFill>
                  <a:schemeClr val="dk1"/>
                </a:solidFill>
                <a:highlight>
                  <a:srgbClr val="FFFFFF"/>
                </a:highlight>
              </a:rPr>
              <a:t> [18], [31].</a:t>
            </a:r>
            <a:endParaRPr>
              <a:solidFill>
                <a:schemeClr val="dk1"/>
              </a:solidFill>
              <a:highlight>
                <a:srgbClr val="FFFFFF"/>
              </a:highlight>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highlight>
                  <a:srgbClr val="FFFFFF"/>
                </a:highlight>
              </a:rPr>
              <a:t>These solid organic carbon sources could be used opposed to liquid carbon sources like methanol, ethanol, and acetic acid [18].</a:t>
            </a:r>
            <a:endParaRPr>
              <a:solidFill>
                <a:schemeClr val="dk1"/>
              </a:solidFill>
              <a:highlight>
                <a:srgbClr val="FFFFFF"/>
              </a:highlight>
            </a:endParaRPr>
          </a:p>
          <a:p>
            <a:pPr indent="0" lvl="0" marL="0" rtl="0" algn="l">
              <a:spcBef>
                <a:spcPts val="1000"/>
              </a:spcBef>
              <a:spcAft>
                <a:spcPts val="1600"/>
              </a:spcAft>
              <a:buNone/>
            </a:pPr>
            <a:r>
              <a:t/>
            </a:r>
            <a:endParaRPr/>
          </a:p>
        </p:txBody>
      </p:sp>
      <p:pic>
        <p:nvPicPr>
          <p:cNvPr id="214" name="Google Shape;214;p31"/>
          <p:cNvPicPr preferRelativeResize="0"/>
          <p:nvPr/>
        </p:nvPicPr>
        <p:blipFill>
          <a:blip r:embed="rId3">
            <a:alphaModFix/>
          </a:blip>
          <a:stretch>
            <a:fillRect/>
          </a:stretch>
        </p:blipFill>
        <p:spPr>
          <a:xfrm>
            <a:off x="968923" y="3560025"/>
            <a:ext cx="1639728" cy="1475750"/>
          </a:xfrm>
          <a:prstGeom prst="rect">
            <a:avLst/>
          </a:prstGeom>
          <a:noFill/>
          <a:ln>
            <a:noFill/>
          </a:ln>
        </p:spPr>
      </p:pic>
      <p:sp>
        <p:nvSpPr>
          <p:cNvPr id="215" name="Google Shape;215;p31"/>
          <p:cNvSpPr txBox="1"/>
          <p:nvPr/>
        </p:nvSpPr>
        <p:spPr>
          <a:xfrm>
            <a:off x="3027300" y="4075300"/>
            <a:ext cx="2199300" cy="8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(Left): Container of methanol, often used as a cheap organic carbon source in biofilm reactors. Adding too much may harm the microbes. </a:t>
            </a:r>
            <a:endParaRPr sz="1100"/>
          </a:p>
        </p:txBody>
      </p:sp>
      <p:sp>
        <p:nvSpPr>
          <p:cNvPr id="216" name="Google Shape;216;p31"/>
          <p:cNvSpPr/>
          <p:nvPr/>
        </p:nvSpPr>
        <p:spPr>
          <a:xfrm>
            <a:off x="2892525" y="4856363"/>
            <a:ext cx="197400" cy="179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Index</a:t>
            </a:r>
            <a:endParaRPr/>
          </a:p>
        </p:txBody>
      </p:sp>
      <p:sp>
        <p:nvSpPr>
          <p:cNvPr id="62" name="Google Shape;62;p14"/>
          <p:cNvSpPr txBox="1"/>
          <p:nvPr>
            <p:ph idx="1" type="body"/>
          </p:nvPr>
        </p:nvSpPr>
        <p:spPr>
          <a:xfrm>
            <a:off x="311700" y="515150"/>
            <a:ext cx="8520600" cy="4359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u="sng">
                <a:solidFill>
                  <a:srgbClr val="000000"/>
                </a:solidFill>
              </a:rPr>
              <a:t>(5-7) </a:t>
            </a:r>
            <a:r>
              <a:rPr lang="en" u="sng">
                <a:solidFill>
                  <a:srgbClr val="000000"/>
                </a:solidFill>
              </a:rPr>
              <a:t>Biocarrier Shape</a:t>
            </a:r>
            <a:r>
              <a:rPr lang="en">
                <a:solidFill>
                  <a:srgbClr val="000000"/>
                </a:solidFill>
              </a:rPr>
              <a:t>     </a:t>
            </a:r>
            <a:r>
              <a:rPr lang="en" sz="1400">
                <a:solidFill>
                  <a:schemeClr val="dk1"/>
                </a:solidFill>
                <a:highlight>
                  <a:srgbClr val="FFFFFF"/>
                </a:highlight>
              </a:rPr>
              <a:t>Surface Area, Roughness, Fins/Ridges</a:t>
            </a:r>
            <a:endParaRPr sz="1400">
              <a:solidFill>
                <a:schemeClr val="dk1"/>
              </a:solidFill>
              <a:highlight>
                <a:srgbClr val="FFFFFF"/>
              </a:highlight>
            </a:endParaRPr>
          </a:p>
          <a:p>
            <a:pPr indent="0" lvl="0" marL="0" rtl="0" algn="l">
              <a:lnSpc>
                <a:spcPct val="150000"/>
              </a:lnSpc>
              <a:spcBef>
                <a:spcPts val="1600"/>
              </a:spcBef>
              <a:spcAft>
                <a:spcPts val="0"/>
              </a:spcAft>
              <a:buNone/>
            </a:pPr>
            <a:r>
              <a:rPr lang="en" u="sng">
                <a:solidFill>
                  <a:srgbClr val="000000"/>
                </a:solidFill>
              </a:rPr>
              <a:t>(8-9) </a:t>
            </a:r>
            <a:r>
              <a:rPr lang="en" u="sng">
                <a:solidFill>
                  <a:srgbClr val="000000"/>
                </a:solidFill>
              </a:rPr>
              <a:t>Biocarrier Size</a:t>
            </a:r>
            <a:r>
              <a:rPr lang="en">
                <a:solidFill>
                  <a:srgbClr val="000000"/>
                </a:solidFill>
              </a:rPr>
              <a:t>     </a:t>
            </a:r>
            <a:r>
              <a:rPr lang="en" sz="1400">
                <a:solidFill>
                  <a:schemeClr val="dk1"/>
                </a:solidFill>
              </a:rPr>
              <a:t>Thinner biofilms, more protection, balance of aerobic/anoxic</a:t>
            </a:r>
            <a:endParaRPr sz="1400">
              <a:solidFill>
                <a:schemeClr val="dk1"/>
              </a:solidFill>
            </a:endParaRPr>
          </a:p>
          <a:p>
            <a:pPr indent="0" lvl="0" marL="0" rtl="0" algn="l">
              <a:lnSpc>
                <a:spcPct val="150000"/>
              </a:lnSpc>
              <a:spcBef>
                <a:spcPts val="1600"/>
              </a:spcBef>
              <a:spcAft>
                <a:spcPts val="0"/>
              </a:spcAft>
              <a:buNone/>
            </a:pPr>
            <a:r>
              <a:rPr lang="en" u="sng">
                <a:solidFill>
                  <a:srgbClr val="000000"/>
                </a:solidFill>
              </a:rPr>
              <a:t>(10) </a:t>
            </a:r>
            <a:r>
              <a:rPr lang="en" u="sng">
                <a:solidFill>
                  <a:srgbClr val="000000"/>
                </a:solidFill>
              </a:rPr>
              <a:t>Biocarrier Surface Area</a:t>
            </a:r>
            <a:r>
              <a:rPr lang="en">
                <a:solidFill>
                  <a:srgbClr val="000000"/>
                </a:solidFill>
              </a:rPr>
              <a:t>     </a:t>
            </a:r>
            <a:r>
              <a:rPr lang="en" sz="1400">
                <a:solidFill>
                  <a:schemeClr val="dk1"/>
                </a:solidFill>
              </a:rPr>
              <a:t>Better reactor performance, more biomass, oxygen depletion</a:t>
            </a:r>
            <a:endParaRPr sz="1400">
              <a:solidFill>
                <a:schemeClr val="dk1"/>
              </a:solidFill>
            </a:endParaRPr>
          </a:p>
          <a:p>
            <a:pPr indent="0" lvl="0" marL="0" rtl="0" algn="l">
              <a:lnSpc>
                <a:spcPct val="150000"/>
              </a:lnSpc>
              <a:spcBef>
                <a:spcPts val="1600"/>
              </a:spcBef>
              <a:spcAft>
                <a:spcPts val="0"/>
              </a:spcAft>
              <a:buNone/>
            </a:pPr>
            <a:r>
              <a:rPr lang="en" u="sng">
                <a:solidFill>
                  <a:srgbClr val="000000"/>
                </a:solidFill>
              </a:rPr>
              <a:t>(11) </a:t>
            </a:r>
            <a:r>
              <a:rPr lang="en" u="sng">
                <a:solidFill>
                  <a:srgbClr val="000000"/>
                </a:solidFill>
              </a:rPr>
              <a:t>Biocarrier Concentration</a:t>
            </a:r>
            <a:r>
              <a:rPr lang="en">
                <a:solidFill>
                  <a:srgbClr val="000000"/>
                </a:solidFill>
              </a:rPr>
              <a:t>    </a:t>
            </a:r>
            <a:r>
              <a:rPr lang="en" sz="1400">
                <a:solidFill>
                  <a:schemeClr val="dk1"/>
                </a:solidFill>
              </a:rPr>
              <a:t> CFR, thinner and denser biofilm</a:t>
            </a:r>
            <a:endParaRPr u="sng">
              <a:solidFill>
                <a:srgbClr val="000000"/>
              </a:solidFill>
            </a:endParaRPr>
          </a:p>
          <a:p>
            <a:pPr indent="0" lvl="0" marL="0" rtl="0" algn="l">
              <a:lnSpc>
                <a:spcPct val="150000"/>
              </a:lnSpc>
              <a:spcBef>
                <a:spcPts val="1600"/>
              </a:spcBef>
              <a:spcAft>
                <a:spcPts val="0"/>
              </a:spcAft>
              <a:buNone/>
            </a:pPr>
            <a:r>
              <a:rPr lang="en" u="sng">
                <a:solidFill>
                  <a:srgbClr val="000000"/>
                </a:solidFill>
              </a:rPr>
              <a:t>(12) Biocarrier Density</a:t>
            </a:r>
            <a:r>
              <a:rPr lang="en">
                <a:solidFill>
                  <a:srgbClr val="000000"/>
                </a:solidFill>
              </a:rPr>
              <a:t>     </a:t>
            </a:r>
            <a:r>
              <a:rPr lang="en" sz="1400">
                <a:solidFill>
                  <a:schemeClr val="dk1"/>
                </a:solidFill>
              </a:rPr>
              <a:t>Similar to water’s density, movement</a:t>
            </a:r>
            <a:endParaRPr sz="1400">
              <a:solidFill>
                <a:schemeClr val="dk1"/>
              </a:solidFill>
            </a:endParaRPr>
          </a:p>
          <a:p>
            <a:pPr indent="0" lvl="0" marL="0" rtl="0" algn="l">
              <a:lnSpc>
                <a:spcPct val="150000"/>
              </a:lnSpc>
              <a:spcBef>
                <a:spcPts val="1600"/>
              </a:spcBef>
              <a:spcAft>
                <a:spcPts val="0"/>
              </a:spcAft>
              <a:buNone/>
            </a:pPr>
            <a:r>
              <a:rPr lang="en" u="sng">
                <a:solidFill>
                  <a:srgbClr val="000000"/>
                </a:solidFill>
              </a:rPr>
              <a:t>(13-15) </a:t>
            </a:r>
            <a:r>
              <a:rPr lang="en" u="sng">
                <a:solidFill>
                  <a:srgbClr val="000000"/>
                </a:solidFill>
              </a:rPr>
              <a:t>Biocarrier Material</a:t>
            </a:r>
            <a:r>
              <a:rPr lang="en">
                <a:solidFill>
                  <a:srgbClr val="000000"/>
                </a:solidFill>
              </a:rPr>
              <a:t>     </a:t>
            </a:r>
            <a:r>
              <a:rPr lang="en" sz="1400">
                <a:solidFill>
                  <a:schemeClr val="dk1"/>
                </a:solidFill>
              </a:rPr>
              <a:t>Natural Materials, Polyethylene, Biodegradable</a:t>
            </a:r>
            <a:endParaRPr sz="1400">
              <a:solidFill>
                <a:schemeClr val="dk1"/>
              </a:solidFill>
            </a:endParaRPr>
          </a:p>
          <a:p>
            <a:pPr indent="0" lvl="0" marL="0" rtl="0" algn="l">
              <a:lnSpc>
                <a:spcPct val="150000"/>
              </a:lnSpc>
              <a:spcBef>
                <a:spcPts val="1600"/>
              </a:spcBef>
              <a:spcAft>
                <a:spcPts val="0"/>
              </a:spcAft>
              <a:buNone/>
            </a:pPr>
            <a:r>
              <a:rPr lang="en" u="sng">
                <a:solidFill>
                  <a:srgbClr val="000000"/>
                </a:solidFill>
              </a:rPr>
              <a:t>(16-19) </a:t>
            </a:r>
            <a:r>
              <a:rPr lang="en" u="sng">
                <a:solidFill>
                  <a:srgbClr val="000000"/>
                </a:solidFill>
              </a:rPr>
              <a:t>Biodegradable Carriers</a:t>
            </a:r>
            <a:r>
              <a:rPr lang="en">
                <a:solidFill>
                  <a:srgbClr val="000000"/>
                </a:solidFill>
              </a:rPr>
              <a:t>     </a:t>
            </a:r>
            <a:r>
              <a:rPr lang="en" sz="1400">
                <a:solidFill>
                  <a:schemeClr val="dk1"/>
                </a:solidFill>
              </a:rPr>
              <a:t>Solid carbon source, enzymatic attack, no liquid substrate</a:t>
            </a:r>
            <a:endParaRPr sz="1400">
              <a:solidFill>
                <a:schemeClr val="dk1"/>
              </a:solidFill>
            </a:endParaRPr>
          </a:p>
          <a:p>
            <a:pPr indent="0" lvl="0" marL="0" rtl="0" algn="l">
              <a:lnSpc>
                <a:spcPct val="150000"/>
              </a:lnSpc>
              <a:spcBef>
                <a:spcPts val="1600"/>
              </a:spcBef>
              <a:spcAft>
                <a:spcPts val="0"/>
              </a:spcAft>
              <a:buNone/>
            </a:pPr>
            <a:r>
              <a:t/>
            </a:r>
            <a:endParaRPr u="sng">
              <a:solidFill>
                <a:srgbClr val="000000"/>
              </a:solidFill>
            </a:endParaRPr>
          </a:p>
          <a:p>
            <a:pPr indent="0" lvl="0" marL="0" rtl="0" algn="l">
              <a:lnSpc>
                <a:spcPct val="150000"/>
              </a:lnSpc>
              <a:spcBef>
                <a:spcPts val="1600"/>
              </a:spcBef>
              <a:spcAft>
                <a:spcPts val="1600"/>
              </a:spcAft>
              <a:buNone/>
            </a:pPr>
            <a:r>
              <a:t/>
            </a:r>
            <a:endParaRPr u="sng">
              <a:solidFill>
                <a:srgbClr val="000000"/>
              </a:solidFill>
            </a:endParaRPr>
          </a:p>
        </p:txBody>
      </p:sp>
      <p:sp>
        <p:nvSpPr>
          <p:cNvPr id="63" name="Google Shape;63;p14"/>
          <p:cNvSpPr/>
          <p:nvPr/>
        </p:nvSpPr>
        <p:spPr>
          <a:xfrm>
            <a:off x="2686125" y="685900"/>
            <a:ext cx="197400" cy="179400"/>
          </a:xfrm>
          <a:prstGeom prst="rightArrow">
            <a:avLst>
              <a:gd fmla="val 50000" name="adj1"/>
              <a:gd fmla="val 5908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2488725" y="1309125"/>
            <a:ext cx="197400" cy="179400"/>
          </a:xfrm>
          <a:prstGeom prst="rightArrow">
            <a:avLst>
              <a:gd fmla="val 50000" name="adj1"/>
              <a:gd fmla="val 5908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3337925" y="1914725"/>
            <a:ext cx="197400" cy="179400"/>
          </a:xfrm>
          <a:prstGeom prst="rightArrow">
            <a:avLst>
              <a:gd fmla="val 50000" name="adj1"/>
              <a:gd fmla="val 5908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2772425" y="3146575"/>
            <a:ext cx="197400" cy="179400"/>
          </a:xfrm>
          <a:prstGeom prst="rightArrow">
            <a:avLst>
              <a:gd fmla="val 50000" name="adj1"/>
              <a:gd fmla="val 5908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3140525" y="3780875"/>
            <a:ext cx="197400" cy="179400"/>
          </a:xfrm>
          <a:prstGeom prst="rightArrow">
            <a:avLst>
              <a:gd fmla="val 50000" name="adj1"/>
              <a:gd fmla="val 5908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3643125" y="4399850"/>
            <a:ext cx="197400" cy="179400"/>
          </a:xfrm>
          <a:prstGeom prst="rightArrow">
            <a:avLst>
              <a:gd fmla="val 50000" name="adj1"/>
              <a:gd fmla="val 5908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3400825" y="2533150"/>
            <a:ext cx="197400" cy="179400"/>
          </a:xfrm>
          <a:prstGeom prst="rightArrow">
            <a:avLst>
              <a:gd fmla="val 50000" name="adj1"/>
              <a:gd fmla="val 5908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of Biodegradable Carriers</a:t>
            </a:r>
            <a:endParaRPr/>
          </a:p>
        </p:txBody>
      </p:sp>
      <p:sp>
        <p:nvSpPr>
          <p:cNvPr id="222" name="Google Shape;222;p32"/>
          <p:cNvSpPr txBox="1"/>
          <p:nvPr>
            <p:ph idx="1" type="body"/>
          </p:nvPr>
        </p:nvSpPr>
        <p:spPr>
          <a:xfrm>
            <a:off x="311700" y="572700"/>
            <a:ext cx="8520600" cy="32256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highlight>
                  <a:srgbClr val="FFFFFF"/>
                </a:highlight>
              </a:rPr>
              <a:t>Liquid carbon sources are not necessary </a:t>
            </a:r>
            <a:r>
              <a:rPr lang="en">
                <a:solidFill>
                  <a:srgbClr val="000000"/>
                </a:solidFill>
                <a:highlight>
                  <a:srgbClr val="FFFFFF"/>
                </a:highlight>
              </a:rPr>
              <a:t>when biodegradable carriers are used. Using liquid substrates runs the risk of overdosing, but this isn’t a problem with biodegradable carriers since microbes obtain the carbon they need from the carrier using enzymatic attack [17], [29].</a:t>
            </a:r>
            <a:endParaRPr>
              <a:solidFill>
                <a:srgbClr val="000000"/>
              </a:solidFill>
              <a:highlight>
                <a:srgbClr val="FFFFFF"/>
              </a:highlight>
            </a:endParaRPr>
          </a:p>
          <a:p>
            <a:pPr indent="-342900" lvl="0" marL="457200" rtl="0" algn="l">
              <a:lnSpc>
                <a:spcPct val="150000"/>
              </a:lnSpc>
              <a:spcBef>
                <a:spcPts val="1000"/>
              </a:spcBef>
              <a:spcAft>
                <a:spcPts val="0"/>
              </a:spcAft>
              <a:buClr>
                <a:srgbClr val="000000"/>
              </a:buClr>
              <a:buSzPts val="1800"/>
              <a:buChar char="●"/>
            </a:pPr>
            <a:r>
              <a:rPr lang="en">
                <a:solidFill>
                  <a:srgbClr val="000000"/>
                </a:solidFill>
                <a:highlight>
                  <a:srgbClr val="FFFFFF"/>
                </a:highlight>
              </a:rPr>
              <a:t>Additionally, it is easier to handle the system with solid rather than liquid substrates </a:t>
            </a:r>
            <a:r>
              <a:rPr lang="en">
                <a:solidFill>
                  <a:schemeClr val="dk1"/>
                </a:solidFill>
                <a:highlight>
                  <a:srgbClr val="FFFFFF"/>
                </a:highlight>
              </a:rPr>
              <a:t>[8]. </a:t>
            </a:r>
            <a:endParaRPr>
              <a:solidFill>
                <a:schemeClr val="dk1"/>
              </a:solidFill>
              <a:highlight>
                <a:srgbClr val="FFFFFF"/>
              </a:highlight>
            </a:endParaRPr>
          </a:p>
          <a:p>
            <a:pPr indent="-342900" lvl="0" marL="457200" rtl="0" algn="l">
              <a:lnSpc>
                <a:spcPct val="150000"/>
              </a:lnSpc>
              <a:spcBef>
                <a:spcPts val="1000"/>
              </a:spcBef>
              <a:spcAft>
                <a:spcPts val="0"/>
              </a:spcAft>
              <a:buClr>
                <a:srgbClr val="000000"/>
              </a:buClr>
              <a:buSzPts val="1800"/>
              <a:buChar char="●"/>
            </a:pPr>
            <a:r>
              <a:rPr lang="en">
                <a:solidFill>
                  <a:schemeClr val="dk1"/>
                </a:solidFill>
                <a:highlight>
                  <a:srgbClr val="FFFFFF"/>
                </a:highlight>
              </a:rPr>
              <a:t>The biodegradable carrier is often insoluble before degradation, thus limiting dissolved organic carbon [22]. </a:t>
            </a:r>
            <a:endParaRPr>
              <a:solidFill>
                <a:schemeClr val="dk1"/>
              </a:solidFill>
              <a:highlight>
                <a:srgbClr val="FFFFFF"/>
              </a:highlight>
            </a:endParaRPr>
          </a:p>
          <a:p>
            <a:pPr indent="0" lvl="0" marL="0" rtl="0" algn="l">
              <a:lnSpc>
                <a:spcPct val="150000"/>
              </a:lnSpc>
              <a:spcBef>
                <a:spcPts val="1000"/>
              </a:spcBef>
              <a:spcAft>
                <a:spcPts val="1000"/>
              </a:spcAft>
              <a:buNone/>
            </a:pPr>
            <a:r>
              <a:t/>
            </a:r>
            <a:endParaRPr>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3"/>
          <p:cNvSpPr txBox="1"/>
          <p:nvPr>
            <p:ph idx="1" type="body"/>
          </p:nvPr>
        </p:nvSpPr>
        <p:spPr>
          <a:xfrm>
            <a:off x="311700" y="2009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highlight>
                  <a:schemeClr val="lt1"/>
                </a:highlight>
              </a:rPr>
              <a:t>There is still a high TN removal rate as long as most of the mass remains [8].</a:t>
            </a:r>
            <a:endParaRPr>
              <a:solidFill>
                <a:schemeClr val="dk1"/>
              </a:solidFill>
              <a:highlight>
                <a:schemeClr val="lt1"/>
              </a:highlight>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highlight>
                  <a:schemeClr val="lt1"/>
                </a:highlight>
              </a:rPr>
              <a:t>High rates of simultaneous nitrification and denitrification (SND) [18], [30].</a:t>
            </a:r>
            <a:endParaRPr>
              <a:solidFill>
                <a:schemeClr val="dk1"/>
              </a:solidFill>
              <a:highlight>
                <a:srgbClr val="FFFFFF"/>
              </a:highlight>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highlight>
                  <a:srgbClr val="FFFFFF"/>
                </a:highlight>
              </a:rPr>
              <a:t>As the microbes biodegrade the carrier, it may become more porous, increasing the surface area and providing anoxic zones for denitrification [30], these zones may also protect denitrifiers from high external DO concentrations [22]. </a:t>
            </a:r>
            <a:endParaRPr>
              <a:solidFill>
                <a:schemeClr val="dk1"/>
              </a:solidFill>
              <a:highlight>
                <a:srgbClr val="FFFFFF"/>
              </a:highlight>
            </a:endParaRPr>
          </a:p>
          <a:p>
            <a:pPr indent="0" lvl="0" marL="0" rtl="0" algn="l">
              <a:lnSpc>
                <a:spcPct val="150000"/>
              </a:lnSpc>
              <a:spcBef>
                <a:spcPts val="1000"/>
              </a:spcBef>
              <a:spcAft>
                <a:spcPts val="0"/>
              </a:spcAft>
              <a:buNone/>
            </a:pPr>
            <a:r>
              <a:t/>
            </a:r>
            <a:endParaRPr>
              <a:solidFill>
                <a:schemeClr val="dk1"/>
              </a:solidFill>
              <a:highlight>
                <a:srgbClr val="FFFFFF"/>
              </a:highlight>
            </a:endParaRPr>
          </a:p>
          <a:p>
            <a:pPr indent="0" lvl="0" marL="0" rtl="0" algn="l">
              <a:spcBef>
                <a:spcPts val="1000"/>
              </a:spcBef>
              <a:spcAft>
                <a:spcPts val="1600"/>
              </a:spcAft>
              <a:buNone/>
            </a:pPr>
            <a:r>
              <a:t/>
            </a:r>
            <a:endParaRPr>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4"/>
          <p:cNvSpPr txBox="1"/>
          <p:nvPr>
            <p:ph idx="1" type="body"/>
          </p:nvPr>
        </p:nvSpPr>
        <p:spPr>
          <a:xfrm>
            <a:off x="311700" y="368025"/>
            <a:ext cx="8520600" cy="4200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1000"/>
              </a:spcAft>
              <a:buClr>
                <a:schemeClr val="dk1"/>
              </a:buClr>
              <a:buSzPts val="1800"/>
              <a:buChar char="●"/>
            </a:pPr>
            <a:r>
              <a:rPr lang="en">
                <a:solidFill>
                  <a:schemeClr val="dk1"/>
                </a:solidFill>
                <a:highlight>
                  <a:srgbClr val="FFFFFF"/>
                </a:highlight>
              </a:rPr>
              <a:t>Making carriers out of materials like PLA is easy since PLA is commonly used for 3D printing. The higher cost of the materials can be mitigated by this cheaper manufacturing process (on a smaller scale) [28]. </a:t>
            </a:r>
            <a:endParaRPr/>
          </a:p>
        </p:txBody>
      </p:sp>
      <p:pic>
        <p:nvPicPr>
          <p:cNvPr id="233" name="Google Shape;233;p34"/>
          <p:cNvPicPr preferRelativeResize="0"/>
          <p:nvPr/>
        </p:nvPicPr>
        <p:blipFill>
          <a:blip r:embed="rId3">
            <a:alphaModFix/>
          </a:blip>
          <a:stretch>
            <a:fillRect/>
          </a:stretch>
        </p:blipFill>
        <p:spPr>
          <a:xfrm>
            <a:off x="365700" y="1779575"/>
            <a:ext cx="2730350" cy="1827749"/>
          </a:xfrm>
          <a:prstGeom prst="rect">
            <a:avLst/>
          </a:prstGeom>
          <a:noFill/>
          <a:ln>
            <a:noFill/>
          </a:ln>
        </p:spPr>
      </p:pic>
      <p:sp>
        <p:nvSpPr>
          <p:cNvPr id="234" name="Google Shape;234;p34"/>
          <p:cNvSpPr txBox="1"/>
          <p:nvPr/>
        </p:nvSpPr>
        <p:spPr>
          <a:xfrm>
            <a:off x="3312300" y="2156025"/>
            <a:ext cx="19209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(Left): A piece of 3D printed PLA. </a:t>
            </a:r>
            <a:endParaRPr sz="1100"/>
          </a:p>
        </p:txBody>
      </p:sp>
      <p:sp>
        <p:nvSpPr>
          <p:cNvPr id="235" name="Google Shape;235;p34"/>
          <p:cNvSpPr/>
          <p:nvPr/>
        </p:nvSpPr>
        <p:spPr>
          <a:xfrm>
            <a:off x="3168775" y="2425138"/>
            <a:ext cx="197400" cy="179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Disadvantages</a:t>
            </a:r>
            <a:r>
              <a:rPr lang="en"/>
              <a:t> of Biodegradable Carriers</a:t>
            </a:r>
            <a:endParaRPr/>
          </a:p>
        </p:txBody>
      </p:sp>
      <p:sp>
        <p:nvSpPr>
          <p:cNvPr id="241" name="Google Shape;241;p35"/>
          <p:cNvSpPr txBox="1"/>
          <p:nvPr>
            <p:ph idx="1" type="body"/>
          </p:nvPr>
        </p:nvSpPr>
        <p:spPr>
          <a:xfrm>
            <a:off x="311700" y="572700"/>
            <a:ext cx="8520600" cy="31506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highlight>
                  <a:srgbClr val="FFFFFF"/>
                </a:highlight>
              </a:rPr>
              <a:t>Most solid insoluble carbon sources, especially those most easily degraded, are more expensive</a:t>
            </a:r>
            <a:r>
              <a:rPr lang="en">
                <a:solidFill>
                  <a:srgbClr val="000000"/>
                </a:solidFill>
                <a:highlight>
                  <a:srgbClr val="FFFFFF"/>
                </a:highlight>
              </a:rPr>
              <a:t> than traditional</a:t>
            </a:r>
            <a:r>
              <a:rPr lang="en">
                <a:solidFill>
                  <a:srgbClr val="000000"/>
                </a:solidFill>
                <a:highlight>
                  <a:srgbClr val="FFFFFF"/>
                </a:highlight>
              </a:rPr>
              <a:t> liquid substrates like methanol or ethanol. The cost to benefit ratio is better for these liquid substrates [18]</a:t>
            </a:r>
            <a:r>
              <a:rPr lang="en">
                <a:solidFill>
                  <a:schemeClr val="dk1"/>
                </a:solidFill>
                <a:highlight>
                  <a:srgbClr val="FFFFFF"/>
                </a:highlight>
              </a:rPr>
              <a:t>.</a:t>
            </a:r>
            <a:endParaRPr>
              <a:solidFill>
                <a:srgbClr val="000000"/>
              </a:solidFill>
              <a:highlight>
                <a:srgbClr val="FFFFFF"/>
              </a:highlight>
            </a:endParaRPr>
          </a:p>
          <a:p>
            <a:pPr indent="-342900" lvl="0" marL="457200" rtl="0" algn="l">
              <a:lnSpc>
                <a:spcPct val="150000"/>
              </a:lnSpc>
              <a:spcBef>
                <a:spcPts val="1000"/>
              </a:spcBef>
              <a:spcAft>
                <a:spcPts val="0"/>
              </a:spcAft>
              <a:buClr>
                <a:srgbClr val="000000"/>
              </a:buClr>
              <a:buSzPts val="1800"/>
              <a:buChar char="●"/>
            </a:pPr>
            <a:r>
              <a:rPr lang="en">
                <a:solidFill>
                  <a:srgbClr val="000000"/>
                </a:solidFill>
                <a:highlight>
                  <a:srgbClr val="FFFFFF"/>
                </a:highlight>
              </a:rPr>
              <a:t>If the solid </a:t>
            </a:r>
            <a:r>
              <a:rPr lang="en">
                <a:solidFill>
                  <a:srgbClr val="000000"/>
                </a:solidFill>
                <a:highlight>
                  <a:srgbClr val="FFFFFF"/>
                </a:highlight>
              </a:rPr>
              <a:t>substrate</a:t>
            </a:r>
            <a:r>
              <a:rPr lang="en">
                <a:solidFill>
                  <a:srgbClr val="000000"/>
                </a:solidFill>
                <a:highlight>
                  <a:srgbClr val="FFFFFF"/>
                </a:highlight>
              </a:rPr>
              <a:t> is at all soluble, as is the case with many natural materials, it can contribute to the dissolved organic carbon (DOC) content in the effluent [</a:t>
            </a:r>
            <a:r>
              <a:rPr lang="en">
                <a:solidFill>
                  <a:srgbClr val="000000"/>
                </a:solidFill>
                <a:highlight>
                  <a:srgbClr val="FFFFFF"/>
                </a:highlight>
              </a:rPr>
              <a:t>22</a:t>
            </a:r>
            <a:r>
              <a:rPr lang="en">
                <a:solidFill>
                  <a:srgbClr val="000000"/>
                </a:solidFill>
                <a:highlight>
                  <a:srgbClr val="FFFFFF"/>
                </a:highlight>
              </a:rPr>
              <a:t>]. It has been reported, though, that a DOC increase due to a soluble carrier material minimizes as the experiment goes on [19],[21]. </a:t>
            </a:r>
            <a:endParaRPr>
              <a:solidFill>
                <a:srgbClr val="000000"/>
              </a:solidFill>
              <a:highlight>
                <a:srgbClr val="FFFFFF"/>
              </a:highlight>
            </a:endParaRPr>
          </a:p>
          <a:p>
            <a:pPr indent="-342900" lvl="0" marL="457200" rtl="0" algn="l">
              <a:lnSpc>
                <a:spcPct val="150000"/>
              </a:lnSpc>
              <a:spcBef>
                <a:spcPts val="1000"/>
              </a:spcBef>
              <a:spcAft>
                <a:spcPts val="0"/>
              </a:spcAft>
              <a:buClr>
                <a:srgbClr val="000000"/>
              </a:buClr>
              <a:buSzPts val="1800"/>
              <a:buChar char="●"/>
            </a:pPr>
            <a:r>
              <a:rPr lang="en">
                <a:solidFill>
                  <a:srgbClr val="000000"/>
                </a:solidFill>
                <a:highlight>
                  <a:srgbClr val="FFFFFF"/>
                </a:highlight>
              </a:rPr>
              <a:t>The carrier is degraded by the microbes, so it loses mass over time [8]</a:t>
            </a:r>
            <a:r>
              <a:rPr lang="en">
                <a:solidFill>
                  <a:schemeClr val="dk1"/>
                </a:solidFill>
                <a:highlight>
                  <a:srgbClr val="FFFFFF"/>
                </a:highlight>
              </a:rPr>
              <a:t>. </a:t>
            </a:r>
            <a:r>
              <a:rPr lang="en">
                <a:solidFill>
                  <a:srgbClr val="000000"/>
                </a:solidFill>
                <a:highlight>
                  <a:srgbClr val="FFFFFF"/>
                </a:highlight>
              </a:rPr>
              <a:t>It won’t last as long as more conventional carriers which can last upwards of 10 years </a:t>
            </a:r>
            <a:r>
              <a:rPr lang="en">
                <a:solidFill>
                  <a:schemeClr val="dk1"/>
                </a:solidFill>
                <a:highlight>
                  <a:srgbClr val="FFFFFF"/>
                </a:highlight>
              </a:rPr>
              <a:t>[2].</a:t>
            </a:r>
            <a:endParaRPr>
              <a:solidFill>
                <a:schemeClr val="dk1"/>
              </a:solidFill>
              <a:highlight>
                <a:srgbClr val="FFFFFF"/>
              </a:highlight>
            </a:endParaRPr>
          </a:p>
          <a:p>
            <a:pPr indent="0" lvl="0" marL="0" rtl="0" algn="l">
              <a:lnSpc>
                <a:spcPct val="150000"/>
              </a:lnSpc>
              <a:spcBef>
                <a:spcPts val="1000"/>
              </a:spcBef>
              <a:spcAft>
                <a:spcPts val="1600"/>
              </a:spcAft>
              <a:buNone/>
            </a:pPr>
            <a:r>
              <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graphicFrame>
        <p:nvGraphicFramePr>
          <p:cNvPr id="246" name="Google Shape;246;p36"/>
          <p:cNvGraphicFramePr/>
          <p:nvPr/>
        </p:nvGraphicFramePr>
        <p:xfrm>
          <a:off x="-4675" y="-4750"/>
          <a:ext cx="3000000" cy="3000000"/>
        </p:xfrm>
        <a:graphic>
          <a:graphicData uri="http://schemas.openxmlformats.org/drawingml/2006/table">
            <a:tbl>
              <a:tblPr>
                <a:noFill/>
                <a:tableStyleId>{836110A5-B184-40B1-B726-BAE306880AB6}</a:tableStyleId>
              </a:tblPr>
              <a:tblGrid>
                <a:gridCol w="1447675"/>
                <a:gridCol w="1943250"/>
                <a:gridCol w="2908375"/>
                <a:gridCol w="2138900"/>
              </a:tblGrid>
              <a:tr h="765350">
                <a:tc>
                  <a:txBody>
                    <a:bodyPr>
                      <a:noAutofit/>
                    </a:bodyPr>
                    <a:lstStyle/>
                    <a:p>
                      <a:pPr indent="0" lvl="0" marL="0" rtl="0" algn="ctr">
                        <a:lnSpc>
                          <a:spcPct val="115000"/>
                        </a:lnSpc>
                        <a:spcBef>
                          <a:spcPts val="0"/>
                        </a:spcBef>
                        <a:spcAft>
                          <a:spcPts val="0"/>
                        </a:spcAft>
                        <a:buNone/>
                      </a:pPr>
                      <a:r>
                        <a:rPr b="1" lang="en" sz="1000">
                          <a:solidFill>
                            <a:srgbClr val="505050"/>
                          </a:solidFill>
                        </a:rPr>
                        <a:t>Substrate</a:t>
                      </a:r>
                      <a:endParaRPr b="1" sz="1000">
                        <a:solidFill>
                          <a:srgbClr val="505050"/>
                        </a:solidFill>
                      </a:endParaRPr>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solidFill>
                            <a:srgbClr val="505050"/>
                          </a:solidFill>
                        </a:rPr>
                        <a:t>Price of substrate (€/kg substrate)</a:t>
                      </a:r>
                      <a:endParaRPr b="1" sz="1000">
                        <a:solidFill>
                          <a:srgbClr val="505050"/>
                        </a:solidFill>
                      </a:endParaRPr>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solidFill>
                            <a:srgbClr val="505050"/>
                          </a:solidFill>
                        </a:rPr>
                        <a:t>Consumption of substrate (kg substrate/kg N-NO3−)</a:t>
                      </a:r>
                      <a:endParaRPr b="1" sz="1000">
                        <a:solidFill>
                          <a:srgbClr val="505050"/>
                        </a:solidFill>
                      </a:endParaRPr>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solidFill>
                            <a:srgbClr val="505050"/>
                          </a:solidFill>
                        </a:rPr>
                        <a:t>Costs of denitrification (€/kg N-NO3−)</a:t>
                      </a:r>
                      <a:endParaRPr b="1" sz="1000">
                        <a:solidFill>
                          <a:srgbClr val="505050"/>
                        </a:solidFill>
                      </a:endParaRPr>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5350">
                <a:tc>
                  <a:txBody>
                    <a:bodyPr>
                      <a:noAutofit/>
                    </a:bodyPr>
                    <a:lstStyle/>
                    <a:p>
                      <a:pPr indent="0" lvl="0" marL="0" rtl="0" algn="l">
                        <a:lnSpc>
                          <a:spcPct val="115000"/>
                        </a:lnSpc>
                        <a:spcBef>
                          <a:spcPts val="0"/>
                        </a:spcBef>
                        <a:spcAft>
                          <a:spcPts val="0"/>
                        </a:spcAft>
                        <a:buNone/>
                      </a:pPr>
                      <a:r>
                        <a:rPr lang="en" sz="1000"/>
                        <a:t>Methanol: CH3OH</a:t>
                      </a:r>
                      <a:endParaRPr sz="1000"/>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1.00</a:t>
                      </a:r>
                      <a:endParaRPr sz="1000"/>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2.08–3.98</a:t>
                      </a:r>
                      <a:endParaRPr sz="1000"/>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2.0–4.0</a:t>
                      </a:r>
                      <a:endParaRPr sz="1000"/>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5350">
                <a:tc>
                  <a:txBody>
                    <a:bodyPr>
                      <a:noAutofit/>
                    </a:bodyPr>
                    <a:lstStyle/>
                    <a:p>
                      <a:pPr indent="0" lvl="0" marL="0" rtl="0" algn="l">
                        <a:lnSpc>
                          <a:spcPct val="115000"/>
                        </a:lnSpc>
                        <a:spcBef>
                          <a:spcPts val="0"/>
                        </a:spcBef>
                        <a:spcAft>
                          <a:spcPts val="0"/>
                        </a:spcAft>
                        <a:buNone/>
                      </a:pPr>
                      <a:r>
                        <a:rPr lang="en" sz="1000"/>
                        <a:t>Ethanol: C2H5OH</a:t>
                      </a:r>
                      <a:endParaRPr sz="1000"/>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1.20</a:t>
                      </a:r>
                      <a:endParaRPr sz="1000"/>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2.0</a:t>
                      </a:r>
                      <a:endParaRPr sz="1000"/>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2.4</a:t>
                      </a:r>
                      <a:endParaRPr sz="1000"/>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5350">
                <a:tc>
                  <a:txBody>
                    <a:bodyPr>
                      <a:noAutofit/>
                    </a:bodyPr>
                    <a:lstStyle/>
                    <a:p>
                      <a:pPr indent="0" lvl="0" marL="0" rtl="0" algn="l">
                        <a:lnSpc>
                          <a:spcPct val="115000"/>
                        </a:lnSpc>
                        <a:spcBef>
                          <a:spcPts val="0"/>
                        </a:spcBef>
                        <a:spcAft>
                          <a:spcPts val="0"/>
                        </a:spcAft>
                        <a:buNone/>
                      </a:pPr>
                      <a:r>
                        <a:rPr lang="en" sz="1000"/>
                        <a:t>Acetic acid: CH3COOH</a:t>
                      </a:r>
                      <a:endParaRPr sz="1000"/>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2.40</a:t>
                      </a:r>
                      <a:endParaRPr sz="1000"/>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3.5</a:t>
                      </a:r>
                      <a:endParaRPr sz="1000"/>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8.0</a:t>
                      </a:r>
                      <a:endParaRPr sz="1000"/>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5350">
                <a:tc>
                  <a:txBody>
                    <a:bodyPr>
                      <a:noAutofit/>
                    </a:bodyPr>
                    <a:lstStyle/>
                    <a:p>
                      <a:pPr indent="0" lvl="0" marL="0" rtl="0" algn="l">
                        <a:lnSpc>
                          <a:spcPct val="115000"/>
                        </a:lnSpc>
                        <a:spcBef>
                          <a:spcPts val="0"/>
                        </a:spcBef>
                        <a:spcAft>
                          <a:spcPts val="0"/>
                        </a:spcAft>
                        <a:buNone/>
                      </a:pPr>
                      <a:r>
                        <a:rPr lang="en" sz="1000"/>
                        <a:t>PCL (C6H10O2)n</a:t>
                      </a:r>
                      <a:endParaRPr sz="1000"/>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5.00</a:t>
                      </a:r>
                      <a:endParaRPr sz="1000"/>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1.33–1.77</a:t>
                      </a:r>
                      <a:endParaRPr sz="1000"/>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6.6–8.9</a:t>
                      </a:r>
                      <a:endParaRPr sz="1000"/>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5850">
                <a:tc>
                  <a:txBody>
                    <a:bodyPr>
                      <a:noAutofit/>
                    </a:bodyPr>
                    <a:lstStyle/>
                    <a:p>
                      <a:pPr indent="0" lvl="0" marL="0" rtl="0" algn="l">
                        <a:lnSpc>
                          <a:spcPct val="115000"/>
                        </a:lnSpc>
                        <a:spcBef>
                          <a:spcPts val="0"/>
                        </a:spcBef>
                        <a:spcAft>
                          <a:spcPts val="0"/>
                        </a:spcAft>
                        <a:buNone/>
                      </a:pPr>
                      <a:r>
                        <a:rPr lang="en" sz="1000"/>
                        <a:t>PHB </a:t>
                      </a:r>
                      <a:r>
                        <a:rPr lang="en" sz="1000"/>
                        <a:t>(C4H6O2)n</a:t>
                      </a:r>
                      <a:endParaRPr sz="1000"/>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10.00</a:t>
                      </a:r>
                      <a:endParaRPr sz="1000"/>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2.1–2.7</a:t>
                      </a:r>
                      <a:endParaRPr sz="1000"/>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21.0–37.2</a:t>
                      </a:r>
                      <a:endParaRPr sz="1000"/>
                    </a:p>
                  </a:txBody>
                  <a:tcPr marT="47625" marB="47625" marR="47625" marL="476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47" name="Google Shape;247;p36"/>
          <p:cNvSpPr txBox="1"/>
          <p:nvPr/>
        </p:nvSpPr>
        <p:spPr>
          <a:xfrm>
            <a:off x="-4666" y="4287850"/>
            <a:ext cx="6306000" cy="603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t>(Above): The price, consumption rate, and cost of denitrification for various organic carbon sources. Adapted from Boley et al., 2000 [18].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7"/>
          <p:cNvSpPr txBox="1"/>
          <p:nvPr>
            <p:ph idx="1" type="body"/>
          </p:nvPr>
        </p:nvSpPr>
        <p:spPr>
          <a:xfrm>
            <a:off x="311700" y="287250"/>
            <a:ext cx="8520600" cy="42816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highlight>
                  <a:srgbClr val="FFFFFF"/>
                </a:highlight>
              </a:rPr>
              <a:t>The amount of carrier material left has a strong influence on the TN removal rate in a biofilm reactor since it can limit biofilm growth [8].</a:t>
            </a:r>
            <a:endParaRPr>
              <a:solidFill>
                <a:schemeClr val="dk1"/>
              </a:solidFill>
              <a:highlight>
                <a:srgbClr val="FFFFFF"/>
              </a:highlight>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highlight>
                  <a:srgbClr val="FFFFFF"/>
                </a:highlight>
              </a:rPr>
              <a:t>Many materials used in biodegradable carriers have high densities above that of water. For example, PCL has a density of </a:t>
            </a:r>
            <a:r>
              <a:rPr lang="en">
                <a:solidFill>
                  <a:srgbClr val="222222"/>
                </a:solidFill>
                <a:highlight>
                  <a:srgbClr val="FFFFFF"/>
                </a:highlight>
              </a:rPr>
              <a:t>1.145 g/cm3 [32], PHB has a density of 1.25 /cm3 [33], PLA has a density of 1.25 g/cm3 [34], PBS has one of 1.26 g/cm3 [27], and PHBV has a density of 1.25 g/cm3 [35]. This means they might sink and have movement problems if not combined with a less dense material or have a lower infill percentage.</a:t>
            </a:r>
            <a:endParaRPr>
              <a:solidFill>
                <a:schemeClr val="dk1"/>
              </a:solidFill>
              <a:highlight>
                <a:srgbClr val="FFFFFF"/>
              </a:highlight>
            </a:endParaRPr>
          </a:p>
          <a:p>
            <a:pPr indent="0" lvl="0" marL="0" rtl="0" algn="l">
              <a:spcBef>
                <a:spcPts val="1000"/>
              </a:spcBef>
              <a:spcAft>
                <a:spcPts val="0"/>
              </a:spcAft>
              <a:buClr>
                <a:schemeClr val="dk1"/>
              </a:buClr>
              <a:buSzPts val="1100"/>
              <a:buFont typeface="Arial"/>
              <a:buNone/>
            </a:pPr>
            <a:r>
              <a:t/>
            </a:r>
            <a:endParaRPr>
              <a:highlight>
                <a:srgbClr val="FFFFFF"/>
              </a:highlight>
            </a:endParaRPr>
          </a:p>
          <a:p>
            <a:pPr indent="0" lvl="0" marL="0" rtl="0" algn="l">
              <a:lnSpc>
                <a:spcPct val="150000"/>
              </a:lnSpc>
              <a:spcBef>
                <a:spcPts val="1000"/>
              </a:spcBef>
              <a:spcAft>
                <a:spcPts val="0"/>
              </a:spcAft>
              <a:buClr>
                <a:schemeClr val="dk1"/>
              </a:buClr>
              <a:buSzPts val="1100"/>
              <a:buFont typeface="Arial"/>
              <a:buNone/>
            </a:pPr>
            <a:r>
              <a:t/>
            </a:r>
            <a:endParaRPr>
              <a:solidFill>
                <a:schemeClr val="dk1"/>
              </a:solidFill>
              <a:highlight>
                <a:srgbClr val="FCFCFC"/>
              </a:highlight>
            </a:endParaRPr>
          </a:p>
          <a:p>
            <a:pPr indent="0" lvl="0" marL="0" rtl="0" algn="l">
              <a:lnSpc>
                <a:spcPct val="150000"/>
              </a:lnSpc>
              <a:spcBef>
                <a:spcPts val="10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1600"/>
              </a:spcAft>
              <a:buNone/>
            </a:pPr>
            <a:r>
              <a:t/>
            </a:r>
            <a:endParaRPr/>
          </a:p>
        </p:txBody>
      </p:sp>
      <p:pic>
        <p:nvPicPr>
          <p:cNvPr id="253" name="Google Shape;253;p37"/>
          <p:cNvPicPr preferRelativeResize="0"/>
          <p:nvPr/>
        </p:nvPicPr>
        <p:blipFill rotWithShape="1">
          <a:blip r:embed="rId3">
            <a:alphaModFix/>
          </a:blip>
          <a:srcRect b="0" l="20770" r="45740" t="0"/>
          <a:stretch/>
        </p:blipFill>
        <p:spPr>
          <a:xfrm>
            <a:off x="2926325" y="3759150"/>
            <a:ext cx="1120926" cy="1199800"/>
          </a:xfrm>
          <a:prstGeom prst="rect">
            <a:avLst/>
          </a:prstGeom>
          <a:noFill/>
          <a:ln>
            <a:noFill/>
          </a:ln>
        </p:spPr>
      </p:pic>
      <p:sp>
        <p:nvSpPr>
          <p:cNvPr id="254" name="Google Shape;254;p37"/>
          <p:cNvSpPr txBox="1"/>
          <p:nvPr/>
        </p:nvSpPr>
        <p:spPr>
          <a:xfrm>
            <a:off x="4239600" y="3759150"/>
            <a:ext cx="2794200" cy="8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(Left): A bead made of PHBV/</a:t>
            </a:r>
            <a:r>
              <a:rPr lang="en" sz="1100"/>
              <a:t>Toluene gel that has sunk to the bottom of a container</a:t>
            </a:r>
            <a:r>
              <a:rPr lang="en" sz="1100"/>
              <a:t> filled with a toluene solution (toluene density 0.867 g/cm3) [36]. </a:t>
            </a:r>
            <a:endParaRPr sz="1100"/>
          </a:p>
        </p:txBody>
      </p:sp>
      <p:sp>
        <p:nvSpPr>
          <p:cNvPr id="255" name="Google Shape;255;p37"/>
          <p:cNvSpPr/>
          <p:nvPr/>
        </p:nvSpPr>
        <p:spPr>
          <a:xfrm>
            <a:off x="4114000" y="4389438"/>
            <a:ext cx="197400" cy="179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Possible Solutions to the Drawbacks</a:t>
            </a:r>
            <a:endParaRPr/>
          </a:p>
        </p:txBody>
      </p:sp>
      <p:sp>
        <p:nvSpPr>
          <p:cNvPr id="261" name="Google Shape;261;p38"/>
          <p:cNvSpPr txBox="1"/>
          <p:nvPr>
            <p:ph idx="1" type="body"/>
          </p:nvPr>
        </p:nvSpPr>
        <p:spPr>
          <a:xfrm>
            <a:off x="311700" y="497200"/>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highlight>
                  <a:srgbClr val="FFFFFF"/>
                </a:highlight>
              </a:rPr>
              <a:t>Using a composite of a cheaper, less degradable polymer and a more expensive, more easily degradable polymer can lower costs and allow for more pores since the microbes will more likely degrade the polymer which is more easily biodegraded [19], [30].</a:t>
            </a:r>
            <a:endParaRPr>
              <a:solidFill>
                <a:srgbClr val="000000"/>
              </a:solidFill>
              <a:highlight>
                <a:srgbClr val="FFFFFF"/>
              </a:highlight>
            </a:endParaRPr>
          </a:p>
          <a:p>
            <a:pPr indent="-342900" lvl="0" marL="457200" rtl="0" algn="l">
              <a:lnSpc>
                <a:spcPct val="150000"/>
              </a:lnSpc>
              <a:spcBef>
                <a:spcPts val="1000"/>
              </a:spcBef>
              <a:spcAft>
                <a:spcPts val="0"/>
              </a:spcAft>
              <a:buClr>
                <a:srgbClr val="000000"/>
              </a:buClr>
              <a:buSzPts val="1800"/>
              <a:buChar char="●"/>
            </a:pPr>
            <a:r>
              <a:rPr lang="en">
                <a:solidFill>
                  <a:srgbClr val="000000"/>
                </a:solidFill>
                <a:highlight>
                  <a:srgbClr val="FFFFFF"/>
                </a:highlight>
              </a:rPr>
              <a:t>Using cheaper, natural biodegradable materials like plastics made of plant material such as corn, though these may be more soluble and could increase DOC [20].</a:t>
            </a:r>
            <a:endParaRPr>
              <a:solidFill>
                <a:srgbClr val="000000"/>
              </a:solidFill>
              <a:highlight>
                <a:srgbClr val="FFFFFF"/>
              </a:highlight>
            </a:endParaRPr>
          </a:p>
          <a:p>
            <a:pPr indent="-342900" lvl="0" marL="457200" rtl="0" algn="l">
              <a:lnSpc>
                <a:spcPct val="150000"/>
              </a:lnSpc>
              <a:spcBef>
                <a:spcPts val="1000"/>
              </a:spcBef>
              <a:spcAft>
                <a:spcPts val="1000"/>
              </a:spcAft>
              <a:buClr>
                <a:schemeClr val="dk1"/>
              </a:buClr>
              <a:buSzPts val="1800"/>
              <a:buChar char="●"/>
            </a:pPr>
            <a:r>
              <a:rPr lang="en">
                <a:solidFill>
                  <a:schemeClr val="dk1"/>
                </a:solidFill>
                <a:highlight>
                  <a:schemeClr val="lt1"/>
                </a:highlight>
              </a:rPr>
              <a:t>Using a mix of biodegradable carriers and inert (PE or HDPE) carriers may keep the reactor working well even as the biodegradable carriers lose much mass. </a:t>
            </a:r>
            <a:endParaRPr>
              <a:solidFill>
                <a:srgbClr val="000000"/>
              </a:solidFill>
              <a:highlight>
                <a:srgbClr val="FFFFFF"/>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9"/>
          <p:cNvSpPr txBox="1"/>
          <p:nvPr>
            <p:ph idx="1" type="body"/>
          </p:nvPr>
        </p:nvSpPr>
        <p:spPr>
          <a:xfrm>
            <a:off x="311700" y="227900"/>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highlight>
                  <a:schemeClr val="lt1"/>
                </a:highlight>
              </a:rPr>
              <a:t>Using carriers with more mass would allow them to be more viable for longer periods of time, but this might present a problem in either size or density. </a:t>
            </a:r>
            <a:endParaRPr>
              <a:solidFill>
                <a:schemeClr val="dk1"/>
              </a:solidFill>
              <a:highlight>
                <a:schemeClr val="lt1"/>
              </a:highlight>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highlight>
                  <a:schemeClr val="lt1"/>
                </a:highlight>
              </a:rPr>
              <a:t>3D printing, rather than injection molding, can mitigate the higher costs of the biodegradable carriers due to the lower startup manufacturing costs [37].</a:t>
            </a:r>
            <a:endParaRPr>
              <a:solidFill>
                <a:schemeClr val="dk1"/>
              </a:solidFill>
              <a:highlight>
                <a:schemeClr val="lt1"/>
              </a:highlight>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highlight>
                  <a:srgbClr val="FFFFFF"/>
                </a:highlight>
              </a:rPr>
              <a:t>Mixing these biodegradable materials with less dense, inert materials may lower the density to acceptable levels. </a:t>
            </a:r>
            <a:endParaRPr>
              <a:solidFill>
                <a:schemeClr val="dk1"/>
              </a:solidFill>
              <a:highlight>
                <a:srgbClr val="FFFFFF"/>
              </a:highlight>
            </a:endParaRPr>
          </a:p>
          <a:p>
            <a:pPr indent="0" lvl="0" marL="0" rtl="0" algn="l">
              <a:spcBef>
                <a:spcPts val="1000"/>
              </a:spcBef>
              <a:spcAft>
                <a:spcPts val="1600"/>
              </a:spcAft>
              <a:buNone/>
            </a:pPr>
            <a:r>
              <a:t/>
            </a:r>
            <a:endParaRPr/>
          </a:p>
        </p:txBody>
      </p:sp>
      <p:pic>
        <p:nvPicPr>
          <p:cNvPr id="267" name="Google Shape;267;p39"/>
          <p:cNvPicPr preferRelativeResize="0"/>
          <p:nvPr/>
        </p:nvPicPr>
        <p:blipFill>
          <a:blip r:embed="rId3">
            <a:alphaModFix/>
          </a:blip>
          <a:stretch>
            <a:fillRect/>
          </a:stretch>
        </p:blipFill>
        <p:spPr>
          <a:xfrm>
            <a:off x="6582825" y="2719850"/>
            <a:ext cx="2200726" cy="2088576"/>
          </a:xfrm>
          <a:prstGeom prst="rect">
            <a:avLst/>
          </a:prstGeom>
          <a:noFill/>
          <a:ln>
            <a:noFill/>
          </a:ln>
        </p:spPr>
      </p:pic>
      <p:sp>
        <p:nvSpPr>
          <p:cNvPr id="268" name="Google Shape;268;p39"/>
          <p:cNvSpPr txBox="1"/>
          <p:nvPr/>
        </p:nvSpPr>
        <p:spPr>
          <a:xfrm>
            <a:off x="4344600" y="3225750"/>
            <a:ext cx="1786800" cy="6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(Right): A high density polyethylene carrier. Commonly used and cheaper than biodegradable carriers, although liquid carbon substrates may be necessary.  </a:t>
            </a:r>
            <a:endParaRPr sz="1100"/>
          </a:p>
        </p:txBody>
      </p:sp>
      <p:sp>
        <p:nvSpPr>
          <p:cNvPr id="269" name="Google Shape;269;p39"/>
          <p:cNvSpPr/>
          <p:nvPr/>
        </p:nvSpPr>
        <p:spPr>
          <a:xfrm>
            <a:off x="5193150" y="4526813"/>
            <a:ext cx="197400" cy="179400"/>
          </a:xfrm>
          <a:prstGeom prst="rightArrow">
            <a:avLst>
              <a:gd fmla="val 50000" name="adj1"/>
              <a:gd fmla="val 5908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39"/>
          <p:cNvPicPr preferRelativeResize="0"/>
          <p:nvPr/>
        </p:nvPicPr>
        <p:blipFill>
          <a:blip r:embed="rId4">
            <a:alphaModFix/>
          </a:blip>
          <a:stretch>
            <a:fillRect/>
          </a:stretch>
        </p:blipFill>
        <p:spPr>
          <a:xfrm>
            <a:off x="266502" y="3100529"/>
            <a:ext cx="2521974" cy="1707900"/>
          </a:xfrm>
          <a:prstGeom prst="rect">
            <a:avLst/>
          </a:prstGeom>
          <a:noFill/>
          <a:ln>
            <a:noFill/>
          </a:ln>
        </p:spPr>
      </p:pic>
      <p:sp>
        <p:nvSpPr>
          <p:cNvPr id="271" name="Google Shape;271;p39"/>
          <p:cNvSpPr txBox="1"/>
          <p:nvPr/>
        </p:nvSpPr>
        <p:spPr>
          <a:xfrm>
            <a:off x="2998125" y="3455925"/>
            <a:ext cx="1211700" cy="11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(Left): An image of a PCL carrier losing mass as a biofilm forms and removes nitrogen [38].</a:t>
            </a:r>
            <a:endParaRPr sz="1100"/>
          </a:p>
        </p:txBody>
      </p:sp>
      <p:sp>
        <p:nvSpPr>
          <p:cNvPr id="272" name="Google Shape;272;p39"/>
          <p:cNvSpPr/>
          <p:nvPr/>
        </p:nvSpPr>
        <p:spPr>
          <a:xfrm>
            <a:off x="2854600" y="4093413"/>
            <a:ext cx="197400" cy="179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78" name="Google Shape;278;p40"/>
          <p:cNvSpPr txBox="1"/>
          <p:nvPr>
            <p:ph idx="1" type="body"/>
          </p:nvPr>
        </p:nvSpPr>
        <p:spPr>
          <a:xfrm>
            <a:off x="311700" y="48822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000000"/>
                </a:solidFill>
                <a:highlight>
                  <a:srgbClr val="FFFFFF"/>
                </a:highlight>
                <a:latin typeface="Open Sans"/>
                <a:ea typeface="Open Sans"/>
                <a:cs typeface="Open Sans"/>
                <a:sym typeface="Open Sans"/>
              </a:rPr>
              <a:t>[1] Yoon, S. (2016, March 29). Biocarriers to reduce membrane fouling. Retrieved August 28, 2017, from http://onlinembr.info/biocarriers-to-reduce-membrane-fouling/</a:t>
            </a:r>
            <a:endParaRPr sz="1100">
              <a:solidFill>
                <a:srgbClr val="000000"/>
              </a:solidFill>
              <a:highlight>
                <a:srgbClr val="FFFFFF"/>
              </a:highlight>
              <a:latin typeface="Open Sans"/>
              <a:ea typeface="Open Sans"/>
              <a:cs typeface="Open Sans"/>
              <a:sym typeface="Open Sans"/>
            </a:endParaRPr>
          </a:p>
          <a:p>
            <a:pPr indent="0" lvl="0" marL="0" rtl="0" algn="l">
              <a:lnSpc>
                <a:spcPct val="100000"/>
              </a:lnSpc>
              <a:spcBef>
                <a:spcPts val="1600"/>
              </a:spcBef>
              <a:spcAft>
                <a:spcPts val="0"/>
              </a:spcAft>
              <a:buNone/>
            </a:pPr>
            <a:r>
              <a:rPr lang="en" sz="1100">
                <a:solidFill>
                  <a:srgbClr val="000000"/>
                </a:solidFill>
                <a:highlight>
                  <a:srgbClr val="FFFFFF"/>
                </a:highlight>
                <a:latin typeface="Open Sans"/>
                <a:ea typeface="Open Sans"/>
                <a:cs typeface="Open Sans"/>
                <a:sym typeface="Open Sans"/>
              </a:rPr>
              <a:t>[2] Barwal, A., &amp; Chaudhary, R. (2014). To study the performance of biocarriers in moving bed biofilm reactor (MBBR) technology and kinetics of biofilm for retrofitting the existing aerobic treatment systems: a review. </a:t>
            </a:r>
            <a:r>
              <a:rPr i="1" lang="en" sz="1100">
                <a:solidFill>
                  <a:srgbClr val="000000"/>
                </a:solidFill>
                <a:highlight>
                  <a:srgbClr val="FFFFFF"/>
                </a:highlight>
                <a:latin typeface="Open Sans"/>
                <a:ea typeface="Open Sans"/>
                <a:cs typeface="Open Sans"/>
                <a:sym typeface="Open Sans"/>
              </a:rPr>
              <a:t>Reviews in Environmental Science and Bio/Technology,</a:t>
            </a:r>
            <a:r>
              <a:rPr lang="en" sz="1100">
                <a:solidFill>
                  <a:srgbClr val="000000"/>
                </a:solidFill>
                <a:highlight>
                  <a:srgbClr val="FFFFFF"/>
                </a:highlight>
                <a:latin typeface="Open Sans"/>
                <a:ea typeface="Open Sans"/>
                <a:cs typeface="Open Sans"/>
                <a:sym typeface="Open Sans"/>
              </a:rPr>
              <a:t> </a:t>
            </a:r>
            <a:r>
              <a:rPr i="1" lang="en" sz="1100">
                <a:solidFill>
                  <a:srgbClr val="000000"/>
                </a:solidFill>
                <a:highlight>
                  <a:srgbClr val="FFFFFF"/>
                </a:highlight>
                <a:latin typeface="Open Sans"/>
                <a:ea typeface="Open Sans"/>
                <a:cs typeface="Open Sans"/>
                <a:sym typeface="Open Sans"/>
              </a:rPr>
              <a:t>13</a:t>
            </a:r>
            <a:r>
              <a:rPr lang="en" sz="1100">
                <a:solidFill>
                  <a:srgbClr val="000000"/>
                </a:solidFill>
                <a:highlight>
                  <a:srgbClr val="FFFFFF"/>
                </a:highlight>
                <a:latin typeface="Open Sans"/>
                <a:ea typeface="Open Sans"/>
                <a:cs typeface="Open Sans"/>
                <a:sym typeface="Open Sans"/>
              </a:rPr>
              <a:t>(3), 285-299. doi:10.1007/s11157-014-9333-7</a:t>
            </a:r>
            <a:endParaRPr sz="1100">
              <a:solidFill>
                <a:srgbClr val="000000"/>
              </a:solidFill>
              <a:highlight>
                <a:srgbClr val="FFFFFF"/>
              </a:highlight>
              <a:latin typeface="Open Sans"/>
              <a:ea typeface="Open Sans"/>
              <a:cs typeface="Open Sans"/>
              <a:sym typeface="Open Sans"/>
            </a:endParaRPr>
          </a:p>
          <a:p>
            <a:pPr indent="0" lvl="0" marL="0" rtl="0" algn="l">
              <a:lnSpc>
                <a:spcPct val="100000"/>
              </a:lnSpc>
              <a:spcBef>
                <a:spcPts val="1600"/>
              </a:spcBef>
              <a:spcAft>
                <a:spcPts val="0"/>
              </a:spcAft>
              <a:buNone/>
            </a:pPr>
            <a:r>
              <a:rPr lang="en" sz="1100">
                <a:solidFill>
                  <a:srgbClr val="000000"/>
                </a:solidFill>
                <a:highlight>
                  <a:srgbClr val="FFFFFF"/>
                </a:highlight>
                <a:latin typeface="Open Sans"/>
                <a:ea typeface="Open Sans"/>
                <a:cs typeface="Open Sans"/>
                <a:sym typeface="Open Sans"/>
              </a:rPr>
              <a:t>[3] Elliot, O., Gray, S., Mcclay, M., Nassief, B., Nunnelley, A., Vogt, E., . . . Carrano, A. L. (2017). Design and Manufacturing of High Surface Area 3D-Printed Media for Moving Bed Bioreactors for Wastewater Treatment. </a:t>
            </a:r>
            <a:r>
              <a:rPr i="1" lang="en" sz="1100">
                <a:solidFill>
                  <a:srgbClr val="000000"/>
                </a:solidFill>
                <a:highlight>
                  <a:srgbClr val="FFFFFF"/>
                </a:highlight>
                <a:latin typeface="Open Sans"/>
                <a:ea typeface="Open Sans"/>
                <a:cs typeface="Open Sans"/>
                <a:sym typeface="Open Sans"/>
              </a:rPr>
              <a:t>Journal of Contemporary Water Research &amp; Education,</a:t>
            </a:r>
            <a:r>
              <a:rPr lang="en" sz="1100">
                <a:solidFill>
                  <a:srgbClr val="000000"/>
                </a:solidFill>
                <a:highlight>
                  <a:srgbClr val="FFFFFF"/>
                </a:highlight>
                <a:latin typeface="Open Sans"/>
                <a:ea typeface="Open Sans"/>
                <a:cs typeface="Open Sans"/>
                <a:sym typeface="Open Sans"/>
              </a:rPr>
              <a:t> </a:t>
            </a:r>
            <a:r>
              <a:rPr i="1" lang="en" sz="1100">
                <a:solidFill>
                  <a:srgbClr val="000000"/>
                </a:solidFill>
                <a:highlight>
                  <a:srgbClr val="FFFFFF"/>
                </a:highlight>
                <a:latin typeface="Open Sans"/>
                <a:ea typeface="Open Sans"/>
                <a:cs typeface="Open Sans"/>
                <a:sym typeface="Open Sans"/>
              </a:rPr>
              <a:t>160</a:t>
            </a:r>
            <a:r>
              <a:rPr lang="en" sz="1100">
                <a:solidFill>
                  <a:srgbClr val="000000"/>
                </a:solidFill>
                <a:highlight>
                  <a:srgbClr val="FFFFFF"/>
                </a:highlight>
                <a:latin typeface="Open Sans"/>
                <a:ea typeface="Open Sans"/>
                <a:cs typeface="Open Sans"/>
                <a:sym typeface="Open Sans"/>
              </a:rPr>
              <a:t>(1), 144-156. doi:10.1111/j.1936-704x.2017.03246.x</a:t>
            </a:r>
            <a:endParaRPr sz="1100">
              <a:solidFill>
                <a:srgbClr val="000000"/>
              </a:solidFill>
              <a:highlight>
                <a:srgbClr val="FFFFFF"/>
              </a:highlight>
              <a:latin typeface="Open Sans"/>
              <a:ea typeface="Open Sans"/>
              <a:cs typeface="Open Sans"/>
              <a:sym typeface="Open Sans"/>
            </a:endParaRPr>
          </a:p>
          <a:p>
            <a:pPr indent="0" lvl="0" marL="0" rtl="0" algn="l">
              <a:lnSpc>
                <a:spcPct val="100000"/>
              </a:lnSpc>
              <a:spcBef>
                <a:spcPts val="800"/>
              </a:spcBef>
              <a:spcAft>
                <a:spcPts val="0"/>
              </a:spcAft>
              <a:buNone/>
            </a:pPr>
            <a:r>
              <a:rPr lang="en" sz="1100">
                <a:solidFill>
                  <a:srgbClr val="000000"/>
                </a:solidFill>
                <a:highlight>
                  <a:srgbClr val="FFFFFF"/>
                </a:highlight>
                <a:latin typeface="Open Sans"/>
                <a:ea typeface="Open Sans"/>
                <a:cs typeface="Open Sans"/>
                <a:sym typeface="Open Sans"/>
              </a:rPr>
              <a:t>[4] Chu, L., &amp; Wang, J. (2013). Denitrification performance and biofilm characteristics using biodegradable polymers PCL as carriers and carbon source. </a:t>
            </a:r>
            <a:r>
              <a:rPr i="1" lang="en" sz="1100">
                <a:solidFill>
                  <a:srgbClr val="000000"/>
                </a:solidFill>
                <a:highlight>
                  <a:srgbClr val="FFFFFF"/>
                </a:highlight>
                <a:latin typeface="Open Sans"/>
                <a:ea typeface="Open Sans"/>
                <a:cs typeface="Open Sans"/>
                <a:sym typeface="Open Sans"/>
              </a:rPr>
              <a:t>Chemosphere,</a:t>
            </a:r>
            <a:r>
              <a:rPr lang="en" sz="1100">
                <a:solidFill>
                  <a:srgbClr val="000000"/>
                </a:solidFill>
                <a:highlight>
                  <a:srgbClr val="FFFFFF"/>
                </a:highlight>
                <a:latin typeface="Open Sans"/>
                <a:ea typeface="Open Sans"/>
                <a:cs typeface="Open Sans"/>
                <a:sym typeface="Open Sans"/>
              </a:rPr>
              <a:t> </a:t>
            </a:r>
            <a:r>
              <a:rPr i="1" lang="en" sz="1100">
                <a:solidFill>
                  <a:srgbClr val="000000"/>
                </a:solidFill>
                <a:highlight>
                  <a:srgbClr val="FFFFFF"/>
                </a:highlight>
                <a:latin typeface="Open Sans"/>
                <a:ea typeface="Open Sans"/>
                <a:cs typeface="Open Sans"/>
                <a:sym typeface="Open Sans"/>
              </a:rPr>
              <a:t>91</a:t>
            </a:r>
            <a:r>
              <a:rPr lang="en" sz="1100">
                <a:solidFill>
                  <a:srgbClr val="000000"/>
                </a:solidFill>
                <a:highlight>
                  <a:srgbClr val="FFFFFF"/>
                </a:highlight>
                <a:latin typeface="Open Sans"/>
                <a:ea typeface="Open Sans"/>
                <a:cs typeface="Open Sans"/>
                <a:sym typeface="Open Sans"/>
              </a:rPr>
              <a:t>(9), 1310-1316. doi:10.1016/j.chemosphere.2013.02.064</a:t>
            </a:r>
            <a:endParaRPr sz="1100">
              <a:solidFill>
                <a:srgbClr val="000000"/>
              </a:solidFill>
              <a:highlight>
                <a:srgbClr val="FFFFFF"/>
              </a:highlight>
              <a:latin typeface="Open Sans"/>
              <a:ea typeface="Open Sans"/>
              <a:cs typeface="Open Sans"/>
              <a:sym typeface="Open Sans"/>
            </a:endParaRPr>
          </a:p>
          <a:p>
            <a:pPr indent="0" lvl="0" marL="0" rtl="0" algn="l">
              <a:lnSpc>
                <a:spcPct val="100000"/>
              </a:lnSpc>
              <a:spcBef>
                <a:spcPts val="1600"/>
              </a:spcBef>
              <a:spcAft>
                <a:spcPts val="0"/>
              </a:spcAft>
              <a:buNone/>
            </a:pPr>
            <a:r>
              <a:rPr lang="en" sz="1100">
                <a:solidFill>
                  <a:srgbClr val="000000"/>
                </a:solidFill>
                <a:highlight>
                  <a:srgbClr val="FFFFFF"/>
                </a:highlight>
                <a:latin typeface="Open Sans"/>
                <a:ea typeface="Open Sans"/>
                <a:cs typeface="Open Sans"/>
                <a:sym typeface="Open Sans"/>
              </a:rPr>
              <a:t>[5] Huerta GM, Prended-Gero B, Ortega-Fernandez F, Mesa-Fernandez JM (2009) Design of a carrier for wastewater treatment using moving bed bioreactor. In: Proceedings of the 2nd International Conference on Environmental and Geological Science and Engineering, Trasilvania University of Brasav, Romania, p 44–49</a:t>
            </a:r>
            <a:endParaRPr sz="1100">
              <a:solidFill>
                <a:srgbClr val="000000"/>
              </a:solidFill>
              <a:highlight>
                <a:srgbClr val="FFFFFF"/>
              </a:highlight>
              <a:latin typeface="Open Sans"/>
              <a:ea typeface="Open Sans"/>
              <a:cs typeface="Open Sans"/>
              <a:sym typeface="Open Sans"/>
            </a:endParaRPr>
          </a:p>
          <a:p>
            <a:pPr indent="0" lvl="0" marL="0" rtl="0" algn="l">
              <a:lnSpc>
                <a:spcPct val="100000"/>
              </a:lnSpc>
              <a:spcBef>
                <a:spcPts val="1600"/>
              </a:spcBef>
              <a:spcAft>
                <a:spcPts val="0"/>
              </a:spcAft>
              <a:buNone/>
            </a:pPr>
            <a:r>
              <a:rPr lang="en" sz="1100">
                <a:solidFill>
                  <a:srgbClr val="000000"/>
                </a:solidFill>
                <a:highlight>
                  <a:srgbClr val="FFFFFF"/>
                </a:highlight>
                <a:latin typeface="Open Sans"/>
                <a:ea typeface="Open Sans"/>
                <a:cs typeface="Open Sans"/>
                <a:sym typeface="Open Sans"/>
              </a:rPr>
              <a:t>[6] Donlan, R. M. (2002). Biofilms: Microbial Life on Surfaces. </a:t>
            </a:r>
            <a:r>
              <a:rPr i="1" lang="en" sz="1100">
                <a:solidFill>
                  <a:srgbClr val="000000"/>
                </a:solidFill>
                <a:highlight>
                  <a:srgbClr val="FFFFFF"/>
                </a:highlight>
                <a:latin typeface="Open Sans"/>
                <a:ea typeface="Open Sans"/>
                <a:cs typeface="Open Sans"/>
                <a:sym typeface="Open Sans"/>
              </a:rPr>
              <a:t>Emerging Infectious Diseases,</a:t>
            </a:r>
            <a:r>
              <a:rPr lang="en" sz="1100">
                <a:solidFill>
                  <a:srgbClr val="000000"/>
                </a:solidFill>
                <a:highlight>
                  <a:srgbClr val="FFFFFF"/>
                </a:highlight>
                <a:latin typeface="Open Sans"/>
                <a:ea typeface="Open Sans"/>
                <a:cs typeface="Open Sans"/>
                <a:sym typeface="Open Sans"/>
              </a:rPr>
              <a:t> </a:t>
            </a:r>
            <a:r>
              <a:rPr i="1" lang="en" sz="1100">
                <a:solidFill>
                  <a:srgbClr val="000000"/>
                </a:solidFill>
                <a:highlight>
                  <a:srgbClr val="FFFFFF"/>
                </a:highlight>
                <a:latin typeface="Open Sans"/>
                <a:ea typeface="Open Sans"/>
                <a:cs typeface="Open Sans"/>
                <a:sym typeface="Open Sans"/>
              </a:rPr>
              <a:t>8</a:t>
            </a:r>
            <a:r>
              <a:rPr lang="en" sz="1100">
                <a:solidFill>
                  <a:srgbClr val="000000"/>
                </a:solidFill>
                <a:highlight>
                  <a:srgbClr val="FFFFFF"/>
                </a:highlight>
                <a:latin typeface="Open Sans"/>
                <a:ea typeface="Open Sans"/>
                <a:cs typeface="Open Sans"/>
                <a:sym typeface="Open Sans"/>
              </a:rPr>
              <a:t>(9), 881-890. doi:10.3201/eid0809.020063</a:t>
            </a:r>
            <a:endParaRPr sz="1100">
              <a:solidFill>
                <a:srgbClr val="000000"/>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None/>
            </a:pPr>
            <a:r>
              <a:t/>
            </a:r>
            <a:endParaRPr sz="1100">
              <a:solidFill>
                <a:srgbClr val="000000"/>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None/>
            </a:pPr>
            <a:r>
              <a:rPr lang="en" sz="1100">
                <a:solidFill>
                  <a:srgbClr val="000000"/>
                </a:solidFill>
                <a:highlight>
                  <a:srgbClr val="FFFFFF"/>
                </a:highlight>
                <a:latin typeface="Open Sans"/>
                <a:ea typeface="Open Sans"/>
                <a:cs typeface="Open Sans"/>
                <a:sym typeface="Open Sans"/>
              </a:rPr>
              <a:t>[7] Dong, Y. </a:t>
            </a:r>
            <a:r>
              <a:rPr i="1" lang="en" sz="1100">
                <a:solidFill>
                  <a:srgbClr val="000000"/>
                </a:solidFill>
                <a:highlight>
                  <a:srgbClr val="FFFFFF"/>
                </a:highlight>
                <a:latin typeface="Open Sans"/>
                <a:ea typeface="Open Sans"/>
                <a:cs typeface="Open Sans"/>
                <a:sym typeface="Open Sans"/>
              </a:rPr>
              <a:t>et al.</a:t>
            </a:r>
            <a:r>
              <a:rPr lang="en" sz="1100">
                <a:solidFill>
                  <a:srgbClr val="000000"/>
                </a:solidFill>
                <a:highlight>
                  <a:srgbClr val="FFFFFF"/>
                </a:highlight>
                <a:latin typeface="Open Sans"/>
                <a:ea typeface="Open Sans"/>
                <a:cs typeface="Open Sans"/>
                <a:sym typeface="Open Sans"/>
              </a:rPr>
              <a:t> A Novel Bio-carrier Fabricated Using 3D Printing Technique for Wastewater Treatment. </a:t>
            </a:r>
            <a:r>
              <a:rPr i="1" lang="en" sz="1100">
                <a:solidFill>
                  <a:srgbClr val="000000"/>
                </a:solidFill>
                <a:highlight>
                  <a:srgbClr val="FFFFFF"/>
                </a:highlight>
                <a:latin typeface="Open Sans"/>
                <a:ea typeface="Open Sans"/>
                <a:cs typeface="Open Sans"/>
                <a:sym typeface="Open Sans"/>
              </a:rPr>
              <a:t>Sci. Rep.</a:t>
            </a:r>
            <a:r>
              <a:rPr lang="en" sz="1100">
                <a:solidFill>
                  <a:srgbClr val="000000"/>
                </a:solidFill>
                <a:highlight>
                  <a:srgbClr val="FFFFFF"/>
                </a:highlight>
                <a:latin typeface="Open Sans"/>
                <a:ea typeface="Open Sans"/>
                <a:cs typeface="Open Sans"/>
                <a:sym typeface="Open Sans"/>
              </a:rPr>
              <a:t> 5, 12400; doi: 10.1038/srep12400 (2015).</a:t>
            </a:r>
            <a:endParaRPr sz="1100">
              <a:solidFill>
                <a:srgbClr val="000000"/>
              </a:solidFill>
              <a:highlight>
                <a:srgbClr val="FFFFFF"/>
              </a:highlight>
              <a:latin typeface="Open Sans"/>
              <a:ea typeface="Open Sans"/>
              <a:cs typeface="Open Sans"/>
              <a:sym typeface="Open Sans"/>
            </a:endParaRPr>
          </a:p>
          <a:p>
            <a:pPr indent="0" lvl="0" marL="0" rtl="0" algn="l">
              <a:lnSpc>
                <a:spcPct val="100000"/>
              </a:lnSpc>
              <a:spcBef>
                <a:spcPts val="1600"/>
              </a:spcBef>
              <a:spcAft>
                <a:spcPts val="1600"/>
              </a:spcAft>
              <a:buNone/>
            </a:pPr>
            <a:r>
              <a:t/>
            </a:r>
            <a:endParaRPr sz="1200">
              <a:solidFill>
                <a:srgbClr val="000000"/>
              </a:solidFill>
              <a:highlight>
                <a:srgbClr val="FFFFFF"/>
              </a:highlight>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1"/>
          <p:cNvSpPr txBox="1"/>
          <p:nvPr>
            <p:ph idx="1" type="body"/>
          </p:nvPr>
        </p:nvSpPr>
        <p:spPr>
          <a:xfrm>
            <a:off x="311700" y="245850"/>
            <a:ext cx="8520600" cy="43143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dk1"/>
                </a:solidFill>
                <a:highlight>
                  <a:schemeClr val="lt1"/>
                </a:highlight>
                <a:latin typeface="Open Sans"/>
                <a:ea typeface="Open Sans"/>
                <a:cs typeface="Open Sans"/>
                <a:sym typeface="Open Sans"/>
              </a:rPr>
              <a:t>[8] Walters, E., Hille, A., He, M., Ochmann, C., &amp; Horn, H. (2009). Simultaneous nitrification/denitrification in a biofilm airlift suspension (BAS) reactor with biodegradable carrier material. </a:t>
            </a:r>
            <a:r>
              <a:rPr i="1" lang="en" sz="1100">
                <a:solidFill>
                  <a:schemeClr val="dk1"/>
                </a:solidFill>
                <a:highlight>
                  <a:schemeClr val="lt1"/>
                </a:highlight>
                <a:latin typeface="Open Sans"/>
                <a:ea typeface="Open Sans"/>
                <a:cs typeface="Open Sans"/>
                <a:sym typeface="Open Sans"/>
              </a:rPr>
              <a:t>Water Research,</a:t>
            </a:r>
            <a:r>
              <a:rPr lang="en" sz="1100">
                <a:solidFill>
                  <a:schemeClr val="dk1"/>
                </a:solidFill>
                <a:highlight>
                  <a:schemeClr val="lt1"/>
                </a:highlight>
                <a:latin typeface="Open Sans"/>
                <a:ea typeface="Open Sans"/>
                <a:cs typeface="Open Sans"/>
                <a:sym typeface="Open Sans"/>
              </a:rPr>
              <a:t> </a:t>
            </a:r>
            <a:r>
              <a:rPr i="1" lang="en" sz="1100">
                <a:solidFill>
                  <a:schemeClr val="dk1"/>
                </a:solidFill>
                <a:highlight>
                  <a:schemeClr val="lt1"/>
                </a:highlight>
                <a:latin typeface="Open Sans"/>
                <a:ea typeface="Open Sans"/>
                <a:cs typeface="Open Sans"/>
                <a:sym typeface="Open Sans"/>
              </a:rPr>
              <a:t>43</a:t>
            </a:r>
            <a:r>
              <a:rPr lang="en" sz="1100">
                <a:solidFill>
                  <a:schemeClr val="dk1"/>
                </a:solidFill>
                <a:highlight>
                  <a:schemeClr val="lt1"/>
                </a:highlight>
                <a:latin typeface="Open Sans"/>
                <a:ea typeface="Open Sans"/>
                <a:cs typeface="Open Sans"/>
                <a:sym typeface="Open Sans"/>
              </a:rPr>
              <a:t>(18), 4461-4468. doi:10.1016/j.watres.2009.07.005</a:t>
            </a:r>
            <a:endParaRPr sz="1100">
              <a:solidFill>
                <a:schemeClr val="dk1"/>
              </a:solidFill>
              <a:highlight>
                <a:schemeClr val="lt1"/>
              </a:highlight>
              <a:latin typeface="Open Sans"/>
              <a:ea typeface="Open Sans"/>
              <a:cs typeface="Open Sans"/>
              <a:sym typeface="Open Sans"/>
            </a:endParaRPr>
          </a:p>
          <a:p>
            <a:pPr indent="0" lvl="0" marL="0" rtl="0" algn="l">
              <a:lnSpc>
                <a:spcPct val="100000"/>
              </a:lnSpc>
              <a:spcBef>
                <a:spcPts val="1600"/>
              </a:spcBef>
              <a:spcAft>
                <a:spcPts val="0"/>
              </a:spcAft>
              <a:buClr>
                <a:schemeClr val="dk1"/>
              </a:buClr>
              <a:buSzPts val="1100"/>
              <a:buFont typeface="Arial"/>
              <a:buNone/>
            </a:pPr>
            <a:r>
              <a:rPr lang="en" sz="1100">
                <a:solidFill>
                  <a:schemeClr val="dk1"/>
                </a:solidFill>
                <a:highlight>
                  <a:schemeClr val="lt1"/>
                </a:highlight>
                <a:latin typeface="Open Sans"/>
                <a:ea typeface="Open Sans"/>
                <a:cs typeface="Open Sans"/>
                <a:sym typeface="Open Sans"/>
              </a:rPr>
              <a:t>[9] Byoung-In, S., Yoo, E., Kim, B. J., &amp; Rittmanb, B. E. (2008). Effect of Carrier Size on the Performance of a Three-Phase Circulating-Bed Biofilm Reactor for Removing Toluene in Gas Stream. </a:t>
            </a:r>
            <a:r>
              <a:rPr i="1" lang="en" sz="1100">
                <a:solidFill>
                  <a:schemeClr val="dk1"/>
                </a:solidFill>
                <a:highlight>
                  <a:schemeClr val="lt1"/>
                </a:highlight>
                <a:latin typeface="Open Sans"/>
                <a:ea typeface="Open Sans"/>
                <a:cs typeface="Open Sans"/>
                <a:sym typeface="Open Sans"/>
              </a:rPr>
              <a:t>Journal of Microbiology and Biotechnology,</a:t>
            </a:r>
            <a:r>
              <a:rPr lang="en" sz="1100">
                <a:solidFill>
                  <a:schemeClr val="dk1"/>
                </a:solidFill>
                <a:highlight>
                  <a:schemeClr val="lt1"/>
                </a:highlight>
                <a:latin typeface="Open Sans"/>
                <a:ea typeface="Open Sans"/>
                <a:cs typeface="Open Sans"/>
                <a:sym typeface="Open Sans"/>
              </a:rPr>
              <a:t> </a:t>
            </a:r>
            <a:r>
              <a:rPr i="1" lang="en" sz="1100">
                <a:solidFill>
                  <a:schemeClr val="dk1"/>
                </a:solidFill>
                <a:highlight>
                  <a:schemeClr val="lt1"/>
                </a:highlight>
                <a:latin typeface="Open Sans"/>
                <a:ea typeface="Open Sans"/>
                <a:cs typeface="Open Sans"/>
                <a:sym typeface="Open Sans"/>
              </a:rPr>
              <a:t>18</a:t>
            </a:r>
            <a:r>
              <a:rPr lang="en" sz="1100">
                <a:solidFill>
                  <a:schemeClr val="dk1"/>
                </a:solidFill>
                <a:highlight>
                  <a:schemeClr val="lt1"/>
                </a:highlight>
                <a:latin typeface="Open Sans"/>
                <a:ea typeface="Open Sans"/>
                <a:cs typeface="Open Sans"/>
                <a:sym typeface="Open Sans"/>
              </a:rPr>
              <a:t>(6), 1121-1129. Retrieved July 26, 2017, from </a:t>
            </a:r>
            <a:r>
              <a:rPr lang="en" sz="1100" u="sng">
                <a:solidFill>
                  <a:schemeClr val="dk1"/>
                </a:solidFill>
                <a:highlight>
                  <a:schemeClr val="lt1"/>
                </a:highlight>
                <a:latin typeface="Open Sans"/>
                <a:ea typeface="Open Sans"/>
                <a:cs typeface="Open Sans"/>
                <a:sym typeface="Open Sans"/>
                <a:hlinkClick r:id="rId3"/>
              </a:rPr>
              <a:t>http://www.jmb.or.kr/journal/viewJournal.html?year=2008&amp;vol=18&amp;num=6&amp;page=1121</a:t>
            </a:r>
            <a:endParaRPr sz="1100">
              <a:solidFill>
                <a:schemeClr val="dk1"/>
              </a:solidFill>
              <a:highlight>
                <a:schemeClr val="lt1"/>
              </a:highlight>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sz="1100">
              <a:solidFill>
                <a:srgbClr val="000000"/>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sz="1100">
                <a:solidFill>
                  <a:srgbClr val="000000"/>
                </a:solidFill>
                <a:highlight>
                  <a:srgbClr val="FFFFFF"/>
                </a:highlight>
                <a:latin typeface="Open Sans"/>
                <a:ea typeface="Open Sans"/>
                <a:cs typeface="Open Sans"/>
                <a:sym typeface="Open Sans"/>
              </a:rPr>
              <a:t>[10] Wang, R., Wen, X., &amp; Qian, Y. (2005). Influence of carrier concentration on the performance and microbial characteristics of a suspended carrier biofilm reactor. </a:t>
            </a:r>
            <a:r>
              <a:rPr i="1" lang="en" sz="1100">
                <a:solidFill>
                  <a:srgbClr val="000000"/>
                </a:solidFill>
                <a:highlight>
                  <a:srgbClr val="FFFFFF"/>
                </a:highlight>
                <a:latin typeface="Open Sans"/>
                <a:ea typeface="Open Sans"/>
                <a:cs typeface="Open Sans"/>
                <a:sym typeface="Open Sans"/>
              </a:rPr>
              <a:t>Process Biochemistry,</a:t>
            </a:r>
            <a:r>
              <a:rPr lang="en" sz="1100">
                <a:solidFill>
                  <a:srgbClr val="000000"/>
                </a:solidFill>
                <a:highlight>
                  <a:srgbClr val="FFFFFF"/>
                </a:highlight>
                <a:latin typeface="Open Sans"/>
                <a:ea typeface="Open Sans"/>
                <a:cs typeface="Open Sans"/>
                <a:sym typeface="Open Sans"/>
              </a:rPr>
              <a:t> </a:t>
            </a:r>
            <a:r>
              <a:rPr i="1" lang="en" sz="1100">
                <a:solidFill>
                  <a:srgbClr val="000000"/>
                </a:solidFill>
                <a:highlight>
                  <a:srgbClr val="FFFFFF"/>
                </a:highlight>
                <a:latin typeface="Open Sans"/>
                <a:ea typeface="Open Sans"/>
                <a:cs typeface="Open Sans"/>
                <a:sym typeface="Open Sans"/>
              </a:rPr>
              <a:t>40</a:t>
            </a:r>
            <a:r>
              <a:rPr lang="en" sz="1100">
                <a:solidFill>
                  <a:srgbClr val="000000"/>
                </a:solidFill>
                <a:highlight>
                  <a:srgbClr val="FFFFFF"/>
                </a:highlight>
                <a:latin typeface="Open Sans"/>
                <a:ea typeface="Open Sans"/>
                <a:cs typeface="Open Sans"/>
                <a:sym typeface="Open Sans"/>
              </a:rPr>
              <a:t>(9), 2992-3001. doi:10.1016/j.procbio.2005.02.024</a:t>
            </a:r>
            <a:endParaRPr sz="1100">
              <a:solidFill>
                <a:srgbClr val="000000"/>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sz="1100">
              <a:solidFill>
                <a:srgbClr val="000000"/>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sz="1100">
                <a:solidFill>
                  <a:srgbClr val="000000"/>
                </a:solidFill>
                <a:highlight>
                  <a:srgbClr val="FFFFFF"/>
                </a:highlight>
                <a:latin typeface="Open Sans"/>
                <a:ea typeface="Open Sans"/>
                <a:cs typeface="Open Sans"/>
                <a:sym typeface="Open Sans"/>
              </a:rPr>
              <a:t>[11] Ahmad, M., Liu, S., Mahmood, N., Mahmood, A., Ali, M., Zheng, M., &amp; Ni, J. (2017). Effects of porous carrier size on biofilm development, microbial distribution and nitrogen removal in microaerobic bioreactors. </a:t>
            </a:r>
            <a:r>
              <a:rPr i="1" lang="en" sz="1100">
                <a:solidFill>
                  <a:srgbClr val="000000"/>
                </a:solidFill>
                <a:highlight>
                  <a:srgbClr val="FFFFFF"/>
                </a:highlight>
                <a:latin typeface="Open Sans"/>
                <a:ea typeface="Open Sans"/>
                <a:cs typeface="Open Sans"/>
                <a:sym typeface="Open Sans"/>
              </a:rPr>
              <a:t>Bioresource Technology,</a:t>
            </a:r>
            <a:r>
              <a:rPr lang="en" sz="1100">
                <a:solidFill>
                  <a:srgbClr val="000000"/>
                </a:solidFill>
                <a:highlight>
                  <a:srgbClr val="FFFFFF"/>
                </a:highlight>
                <a:latin typeface="Open Sans"/>
                <a:ea typeface="Open Sans"/>
                <a:cs typeface="Open Sans"/>
                <a:sym typeface="Open Sans"/>
              </a:rPr>
              <a:t> </a:t>
            </a:r>
            <a:r>
              <a:rPr i="1" lang="en" sz="1100">
                <a:solidFill>
                  <a:srgbClr val="000000"/>
                </a:solidFill>
                <a:highlight>
                  <a:srgbClr val="FFFFFF"/>
                </a:highlight>
                <a:latin typeface="Open Sans"/>
                <a:ea typeface="Open Sans"/>
                <a:cs typeface="Open Sans"/>
                <a:sym typeface="Open Sans"/>
              </a:rPr>
              <a:t>234</a:t>
            </a:r>
            <a:r>
              <a:rPr lang="en" sz="1100">
                <a:solidFill>
                  <a:srgbClr val="000000"/>
                </a:solidFill>
                <a:highlight>
                  <a:srgbClr val="FFFFFF"/>
                </a:highlight>
                <a:latin typeface="Open Sans"/>
                <a:ea typeface="Open Sans"/>
                <a:cs typeface="Open Sans"/>
                <a:sym typeface="Open Sans"/>
              </a:rPr>
              <a:t>, 360-369. doi:10.1016/j.biortech.2017.03.076</a:t>
            </a:r>
            <a:endParaRPr sz="1100">
              <a:solidFill>
                <a:srgbClr val="000000"/>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sz="1100">
              <a:solidFill>
                <a:srgbClr val="000000"/>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sz="1100">
                <a:solidFill>
                  <a:srgbClr val="000000"/>
                </a:solidFill>
                <a:highlight>
                  <a:schemeClr val="lt1"/>
                </a:highlight>
                <a:latin typeface="Open Sans"/>
                <a:ea typeface="Open Sans"/>
                <a:cs typeface="Open Sans"/>
                <a:sym typeface="Open Sans"/>
              </a:rPr>
              <a:t>[12] Ødegaard, H., Gisvold, B., &amp; Strickland, J. (2000). The influence of Carrier Size and Shape in the Moving Bed Biofilm Process. </a:t>
            </a:r>
            <a:r>
              <a:rPr i="1" lang="en" sz="1100">
                <a:solidFill>
                  <a:srgbClr val="000000"/>
                </a:solidFill>
                <a:highlight>
                  <a:schemeClr val="lt1"/>
                </a:highlight>
                <a:latin typeface="Open Sans"/>
                <a:ea typeface="Open Sans"/>
                <a:cs typeface="Open Sans"/>
                <a:sym typeface="Open Sans"/>
              </a:rPr>
              <a:t>International Water Association Publishing,</a:t>
            </a:r>
            <a:r>
              <a:rPr lang="en" sz="1100">
                <a:solidFill>
                  <a:srgbClr val="000000"/>
                </a:solidFill>
                <a:highlight>
                  <a:schemeClr val="lt1"/>
                </a:highlight>
                <a:latin typeface="Open Sans"/>
                <a:ea typeface="Open Sans"/>
                <a:cs typeface="Open Sans"/>
                <a:sym typeface="Open Sans"/>
              </a:rPr>
              <a:t> </a:t>
            </a:r>
            <a:r>
              <a:rPr i="1" lang="en" sz="1100">
                <a:solidFill>
                  <a:srgbClr val="000000"/>
                </a:solidFill>
                <a:highlight>
                  <a:schemeClr val="lt1"/>
                </a:highlight>
                <a:latin typeface="Open Sans"/>
                <a:ea typeface="Open Sans"/>
                <a:cs typeface="Open Sans"/>
                <a:sym typeface="Open Sans"/>
              </a:rPr>
              <a:t>41</a:t>
            </a:r>
            <a:r>
              <a:rPr lang="en" sz="1100">
                <a:solidFill>
                  <a:srgbClr val="000000"/>
                </a:solidFill>
                <a:highlight>
                  <a:schemeClr val="lt1"/>
                </a:highlight>
                <a:latin typeface="Open Sans"/>
                <a:ea typeface="Open Sans"/>
                <a:cs typeface="Open Sans"/>
                <a:sym typeface="Open Sans"/>
              </a:rPr>
              <a:t>(4-5), 383-391. Retrieved July 26, 2017, from </a:t>
            </a:r>
            <a:r>
              <a:rPr lang="en" sz="1100" u="sng">
                <a:solidFill>
                  <a:srgbClr val="000000"/>
                </a:solidFill>
                <a:highlight>
                  <a:schemeClr val="lt1"/>
                </a:highlight>
                <a:latin typeface="Open Sans"/>
                <a:ea typeface="Open Sans"/>
                <a:cs typeface="Open Sans"/>
                <a:sym typeface="Open Sans"/>
                <a:hlinkClick r:id="rId4"/>
              </a:rPr>
              <a:t>http://wst.iwaponline.com/content/41/4-5/383</a:t>
            </a:r>
            <a:endParaRPr sz="1100">
              <a:solidFill>
                <a:srgbClr val="000000"/>
              </a:solidFill>
              <a:highlight>
                <a:schemeClr val="lt1"/>
              </a:highlight>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sz="1100">
              <a:solidFill>
                <a:srgbClr val="000000"/>
              </a:solidFill>
              <a:highlight>
                <a:schemeClr val="lt1"/>
              </a:highlight>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sz="1100">
                <a:solidFill>
                  <a:srgbClr val="000000"/>
                </a:solidFill>
                <a:highlight>
                  <a:srgbClr val="FFFFFF"/>
                </a:highlight>
                <a:latin typeface="Open Sans"/>
                <a:ea typeface="Open Sans"/>
                <a:cs typeface="Open Sans"/>
                <a:sym typeface="Open Sans"/>
              </a:rPr>
              <a:t>[13] Leiknes, T., &amp; Ødegaard, H. (2001). MOVING BED BIOFILM MEMBRANE REACTOR (MBB-M-R): CHARACTERISTICS AND POTENTIALS OF A HYBRID PROCESS DESIGN FOR COMPACT WASTEWATER TREATMENT PLANTS . Retrieved August 9, 2017, from https://www.researchgate.net/publication/228483809_Moving_bed_biofilm_membrane_reactor_MBB-MR_Characteristics_and_potentials_of_a_hybrid_process_design_for_compact_wastewater_treatment_plants.</a:t>
            </a:r>
            <a:endParaRPr sz="1100">
              <a:solidFill>
                <a:srgbClr val="000000"/>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None/>
            </a:pPr>
            <a:r>
              <a:t/>
            </a:r>
            <a:endParaRPr sz="1100">
              <a:solidFill>
                <a:srgbClr val="000000"/>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None/>
            </a:pPr>
            <a:r>
              <a:rPr lang="en" sz="1100">
                <a:solidFill>
                  <a:srgbClr val="000000"/>
                </a:solidFill>
                <a:highlight>
                  <a:srgbClr val="FFFFFF"/>
                </a:highlight>
                <a:latin typeface="Open Sans"/>
                <a:ea typeface="Open Sans"/>
                <a:cs typeface="Open Sans"/>
                <a:sym typeface="Open Sans"/>
              </a:rPr>
              <a:t>[14] Kriklavova L, Lederer T (2010) The use of nanofibre carriers in biofilm reactor for the treatment of industrial wastewaters, Nanocon, Olomouc, Ceska Republika, 12–14th Oct</a:t>
            </a:r>
            <a:endParaRPr sz="1100">
              <a:solidFill>
                <a:srgbClr val="000000"/>
              </a:solidFill>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None/>
            </a:pPr>
            <a:r>
              <a:t/>
            </a:r>
            <a:endParaRPr sz="1100">
              <a:solidFill>
                <a:srgbClr val="000000"/>
              </a:solidFill>
              <a:highlight>
                <a:srgbClr val="FFFFFF"/>
              </a:highlight>
              <a:latin typeface="Open Sans"/>
              <a:ea typeface="Open Sans"/>
              <a:cs typeface="Open Sans"/>
              <a:sym typeface="Open Sans"/>
            </a:endParaRPr>
          </a:p>
          <a:p>
            <a:pPr indent="0" lvl="0" marL="0" rtl="0" algn="l">
              <a:lnSpc>
                <a:spcPct val="100000"/>
              </a:lnSpc>
              <a:spcBef>
                <a:spcPts val="0"/>
              </a:spcBef>
              <a:spcAft>
                <a:spcPts val="1600"/>
              </a:spcAft>
              <a:buNone/>
            </a:pPr>
            <a:r>
              <a:t/>
            </a:r>
            <a:endParaRPr sz="1100">
              <a:solidFill>
                <a:srgbClr val="000000"/>
              </a:solidFill>
              <a:highlight>
                <a:srgbClr val="FFFFFF"/>
              </a:highlight>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ph idx="1" type="body"/>
          </p:nvPr>
        </p:nvSpPr>
        <p:spPr>
          <a:xfrm>
            <a:off x="311700" y="287250"/>
            <a:ext cx="8520600" cy="2046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u="sng">
                <a:solidFill>
                  <a:schemeClr val="dk1"/>
                </a:solidFill>
              </a:rPr>
              <a:t>(20-22) </a:t>
            </a:r>
            <a:r>
              <a:rPr lang="en" u="sng">
                <a:solidFill>
                  <a:schemeClr val="dk1"/>
                </a:solidFill>
              </a:rPr>
              <a:t>Advantages of Biodegradable Carriers</a:t>
            </a:r>
            <a:r>
              <a:rPr lang="en">
                <a:solidFill>
                  <a:schemeClr val="dk1"/>
                </a:solidFill>
              </a:rPr>
              <a:t>     </a:t>
            </a:r>
            <a:r>
              <a:rPr lang="en" sz="1400">
                <a:solidFill>
                  <a:schemeClr val="dk1"/>
                </a:solidFill>
              </a:rPr>
              <a:t>No overdosing, porous, high SND rates</a:t>
            </a:r>
            <a:endParaRPr u="sng">
              <a:solidFill>
                <a:schemeClr val="dk1"/>
              </a:solidFill>
            </a:endParaRPr>
          </a:p>
          <a:p>
            <a:pPr indent="0" lvl="0" marL="0" rtl="0" algn="l">
              <a:lnSpc>
                <a:spcPct val="150000"/>
              </a:lnSpc>
              <a:spcBef>
                <a:spcPts val="1600"/>
              </a:spcBef>
              <a:spcAft>
                <a:spcPts val="0"/>
              </a:spcAft>
              <a:buClr>
                <a:schemeClr val="dk1"/>
              </a:buClr>
              <a:buSzPts val="1100"/>
              <a:buFont typeface="Arial"/>
              <a:buNone/>
            </a:pPr>
            <a:r>
              <a:rPr lang="en" u="sng">
                <a:solidFill>
                  <a:schemeClr val="dk1"/>
                </a:solidFill>
              </a:rPr>
              <a:t>(23-25) Disadvantages of Biodegradable Carriers</a:t>
            </a:r>
            <a:r>
              <a:rPr lang="en">
                <a:solidFill>
                  <a:schemeClr val="dk1"/>
                </a:solidFill>
              </a:rPr>
              <a:t>     </a:t>
            </a:r>
            <a:r>
              <a:rPr lang="en" sz="1400">
                <a:solidFill>
                  <a:schemeClr val="dk1"/>
                </a:solidFill>
              </a:rPr>
              <a:t>Expensive material, loses mass, high density</a:t>
            </a:r>
            <a:endParaRPr u="sng">
              <a:solidFill>
                <a:schemeClr val="dk1"/>
              </a:solidFill>
            </a:endParaRPr>
          </a:p>
          <a:p>
            <a:pPr indent="0" lvl="0" marL="0" rtl="0" algn="l">
              <a:lnSpc>
                <a:spcPct val="150000"/>
              </a:lnSpc>
              <a:spcBef>
                <a:spcPts val="1600"/>
              </a:spcBef>
              <a:spcAft>
                <a:spcPts val="0"/>
              </a:spcAft>
              <a:buClr>
                <a:schemeClr val="dk1"/>
              </a:buClr>
              <a:buSzPts val="1100"/>
              <a:buFont typeface="Arial"/>
              <a:buNone/>
            </a:pPr>
            <a:r>
              <a:rPr lang="en" u="sng">
                <a:solidFill>
                  <a:schemeClr val="dk1"/>
                </a:solidFill>
              </a:rPr>
              <a:t>(26-27) Possible Solutions to Drawbacks</a:t>
            </a:r>
            <a:r>
              <a:rPr lang="en">
                <a:solidFill>
                  <a:schemeClr val="dk1"/>
                </a:solidFill>
              </a:rPr>
              <a:t>     </a:t>
            </a:r>
            <a:r>
              <a:rPr lang="en" sz="1400">
                <a:solidFill>
                  <a:schemeClr val="dk1"/>
                </a:solidFill>
              </a:rPr>
              <a:t>Composite, mix of inert and biodegradable</a:t>
            </a:r>
            <a:endParaRPr sz="1400">
              <a:solidFill>
                <a:schemeClr val="dk1"/>
              </a:solidFill>
            </a:endParaRPr>
          </a:p>
          <a:p>
            <a:pPr indent="0" lvl="0" marL="0" rtl="0" algn="l">
              <a:lnSpc>
                <a:spcPct val="150000"/>
              </a:lnSpc>
              <a:spcBef>
                <a:spcPts val="1600"/>
              </a:spcBef>
              <a:spcAft>
                <a:spcPts val="0"/>
              </a:spcAft>
              <a:buClr>
                <a:schemeClr val="dk1"/>
              </a:buClr>
              <a:buSzPts val="1100"/>
              <a:buFont typeface="Arial"/>
              <a:buNone/>
            </a:pPr>
            <a:r>
              <a:rPr lang="en" u="sng">
                <a:solidFill>
                  <a:schemeClr val="dk1"/>
                </a:solidFill>
              </a:rPr>
              <a:t> </a:t>
            </a:r>
            <a:endParaRPr u="sng">
              <a:solidFill>
                <a:schemeClr val="dk1"/>
              </a:solidFill>
            </a:endParaRPr>
          </a:p>
          <a:p>
            <a:pPr indent="0" lvl="0" marL="0" rtl="0" algn="l">
              <a:spcBef>
                <a:spcPts val="1600"/>
              </a:spcBef>
              <a:spcAft>
                <a:spcPts val="1600"/>
              </a:spcAft>
              <a:buNone/>
            </a:pPr>
            <a:r>
              <a:t/>
            </a:r>
            <a:endParaRPr/>
          </a:p>
        </p:txBody>
      </p:sp>
      <p:sp>
        <p:nvSpPr>
          <p:cNvPr id="75" name="Google Shape;75;p15"/>
          <p:cNvSpPr/>
          <p:nvPr/>
        </p:nvSpPr>
        <p:spPr>
          <a:xfrm>
            <a:off x="5137750" y="487675"/>
            <a:ext cx="197400" cy="179400"/>
          </a:xfrm>
          <a:prstGeom prst="rightArrow">
            <a:avLst>
              <a:gd fmla="val 50000" name="adj1"/>
              <a:gd fmla="val 5908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5471950" y="1088925"/>
            <a:ext cx="197400" cy="179400"/>
          </a:xfrm>
          <a:prstGeom prst="rightArrow">
            <a:avLst>
              <a:gd fmla="val 50000" name="adj1"/>
              <a:gd fmla="val 5908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4598750" y="2010850"/>
            <a:ext cx="197400" cy="179400"/>
          </a:xfrm>
          <a:prstGeom prst="rightArrow">
            <a:avLst>
              <a:gd fmla="val 50000" name="adj1"/>
              <a:gd fmla="val 5908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2"/>
          <p:cNvSpPr txBox="1"/>
          <p:nvPr>
            <p:ph idx="1" type="body"/>
          </p:nvPr>
        </p:nvSpPr>
        <p:spPr>
          <a:xfrm>
            <a:off x="311700" y="323150"/>
            <a:ext cx="8520600" cy="401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highlight>
                  <a:schemeClr val="lt1"/>
                </a:highlight>
                <a:latin typeface="Open Sans"/>
                <a:ea typeface="Open Sans"/>
                <a:cs typeface="Open Sans"/>
                <a:sym typeface="Open Sans"/>
              </a:rPr>
              <a:t>[15] Ramírez-López, E., Corona-Hernández, J., Dendooven, L., Rangel, P., &amp; Thalasso, F. (2003). Characterization of five agricultural by-products as potential biofilter carriers. </a:t>
            </a:r>
            <a:r>
              <a:rPr i="1" lang="en" sz="1100">
                <a:solidFill>
                  <a:schemeClr val="dk1"/>
                </a:solidFill>
                <a:highlight>
                  <a:schemeClr val="lt1"/>
                </a:highlight>
                <a:latin typeface="Open Sans"/>
                <a:ea typeface="Open Sans"/>
                <a:cs typeface="Open Sans"/>
                <a:sym typeface="Open Sans"/>
              </a:rPr>
              <a:t>Bioresource Technology,</a:t>
            </a:r>
            <a:r>
              <a:rPr lang="en" sz="1100">
                <a:solidFill>
                  <a:schemeClr val="dk1"/>
                </a:solidFill>
                <a:highlight>
                  <a:schemeClr val="lt1"/>
                </a:highlight>
                <a:latin typeface="Open Sans"/>
                <a:ea typeface="Open Sans"/>
                <a:cs typeface="Open Sans"/>
                <a:sym typeface="Open Sans"/>
              </a:rPr>
              <a:t> </a:t>
            </a:r>
            <a:r>
              <a:rPr i="1" lang="en" sz="1100">
                <a:solidFill>
                  <a:schemeClr val="dk1"/>
                </a:solidFill>
                <a:highlight>
                  <a:schemeClr val="lt1"/>
                </a:highlight>
                <a:latin typeface="Open Sans"/>
                <a:ea typeface="Open Sans"/>
                <a:cs typeface="Open Sans"/>
                <a:sym typeface="Open Sans"/>
              </a:rPr>
              <a:t>88</a:t>
            </a:r>
            <a:r>
              <a:rPr lang="en" sz="1100">
                <a:solidFill>
                  <a:schemeClr val="dk1"/>
                </a:solidFill>
                <a:highlight>
                  <a:schemeClr val="lt1"/>
                </a:highlight>
                <a:latin typeface="Open Sans"/>
                <a:ea typeface="Open Sans"/>
                <a:cs typeface="Open Sans"/>
                <a:sym typeface="Open Sans"/>
              </a:rPr>
              <a:t>(3), 259-263. doi:10.1016/s0960-8524(02)00315-2</a:t>
            </a:r>
            <a:endParaRPr sz="1100">
              <a:solidFill>
                <a:schemeClr val="dk1"/>
              </a:solidFill>
              <a:highlight>
                <a:schemeClr val="lt1"/>
              </a:highlight>
              <a:latin typeface="Open Sans"/>
              <a:ea typeface="Open Sans"/>
              <a:cs typeface="Open Sans"/>
              <a:sym typeface="Open Sans"/>
            </a:endParaRPr>
          </a:p>
          <a:p>
            <a:pPr indent="0" lvl="0" marL="0" rtl="0" algn="l">
              <a:lnSpc>
                <a:spcPct val="115000"/>
              </a:lnSpc>
              <a:spcBef>
                <a:spcPts val="1000"/>
              </a:spcBef>
              <a:spcAft>
                <a:spcPts val="0"/>
              </a:spcAft>
              <a:buNone/>
            </a:pPr>
            <a:r>
              <a:rPr lang="en" sz="1100">
                <a:solidFill>
                  <a:schemeClr val="dk1"/>
                </a:solidFill>
                <a:highlight>
                  <a:schemeClr val="lt1"/>
                </a:highlight>
                <a:latin typeface="Open Sans"/>
                <a:ea typeface="Open Sans"/>
                <a:cs typeface="Open Sans"/>
                <a:sym typeface="Open Sans"/>
              </a:rPr>
              <a:t>[16] Hermanowicz, S. W., &amp; Ganczarczyk, J. J. (1983). Some fluidization characteristics of biological beds. </a:t>
            </a:r>
            <a:r>
              <a:rPr i="1" lang="en" sz="1100">
                <a:solidFill>
                  <a:schemeClr val="dk1"/>
                </a:solidFill>
                <a:highlight>
                  <a:schemeClr val="lt1"/>
                </a:highlight>
                <a:latin typeface="Open Sans"/>
                <a:ea typeface="Open Sans"/>
                <a:cs typeface="Open Sans"/>
                <a:sym typeface="Open Sans"/>
              </a:rPr>
              <a:t>Biotechnology and Bioengineering,</a:t>
            </a:r>
            <a:r>
              <a:rPr lang="en" sz="1100">
                <a:solidFill>
                  <a:schemeClr val="dk1"/>
                </a:solidFill>
                <a:highlight>
                  <a:schemeClr val="lt1"/>
                </a:highlight>
                <a:latin typeface="Open Sans"/>
                <a:ea typeface="Open Sans"/>
                <a:cs typeface="Open Sans"/>
                <a:sym typeface="Open Sans"/>
              </a:rPr>
              <a:t> </a:t>
            </a:r>
            <a:r>
              <a:rPr i="1" lang="en" sz="1100">
                <a:solidFill>
                  <a:schemeClr val="dk1"/>
                </a:solidFill>
                <a:highlight>
                  <a:schemeClr val="lt1"/>
                </a:highlight>
                <a:latin typeface="Open Sans"/>
                <a:ea typeface="Open Sans"/>
                <a:cs typeface="Open Sans"/>
                <a:sym typeface="Open Sans"/>
              </a:rPr>
              <a:t>25</a:t>
            </a:r>
            <a:r>
              <a:rPr lang="en" sz="1100">
                <a:solidFill>
                  <a:schemeClr val="dk1"/>
                </a:solidFill>
                <a:highlight>
                  <a:schemeClr val="lt1"/>
                </a:highlight>
                <a:latin typeface="Open Sans"/>
                <a:ea typeface="Open Sans"/>
                <a:cs typeface="Open Sans"/>
                <a:sym typeface="Open Sans"/>
              </a:rPr>
              <a:t>(5), 1321-1330. doi:10.1002/bit.260250512</a:t>
            </a:r>
            <a:endParaRPr sz="1100">
              <a:solidFill>
                <a:schemeClr val="dk1"/>
              </a:solidFill>
              <a:highlight>
                <a:schemeClr val="lt1"/>
              </a:highlight>
              <a:latin typeface="Open Sans"/>
              <a:ea typeface="Open Sans"/>
              <a:cs typeface="Open Sans"/>
              <a:sym typeface="Open Sans"/>
            </a:endParaRPr>
          </a:p>
          <a:p>
            <a:pPr indent="0" lvl="0" marL="0" rtl="0" algn="l">
              <a:lnSpc>
                <a:spcPct val="115000"/>
              </a:lnSpc>
              <a:spcBef>
                <a:spcPts val="1000"/>
              </a:spcBef>
              <a:spcAft>
                <a:spcPts val="0"/>
              </a:spcAft>
              <a:buNone/>
            </a:pPr>
            <a:r>
              <a:rPr lang="en" sz="1100">
                <a:solidFill>
                  <a:schemeClr val="dk1"/>
                </a:solidFill>
                <a:highlight>
                  <a:schemeClr val="lt1"/>
                </a:highlight>
                <a:latin typeface="Open Sans"/>
                <a:ea typeface="Open Sans"/>
                <a:cs typeface="Open Sans"/>
                <a:sym typeface="Open Sans"/>
              </a:rPr>
              <a:t>[17] Hiraishi, A., &amp; Khan, S. T. (2003). Application of polyhydroxyalkanoates for denitrification in water and wastewater treatment. </a:t>
            </a:r>
            <a:r>
              <a:rPr i="1" lang="en" sz="1100">
                <a:solidFill>
                  <a:schemeClr val="dk1"/>
                </a:solidFill>
                <a:highlight>
                  <a:schemeClr val="lt1"/>
                </a:highlight>
                <a:latin typeface="Open Sans"/>
                <a:ea typeface="Open Sans"/>
                <a:cs typeface="Open Sans"/>
                <a:sym typeface="Open Sans"/>
              </a:rPr>
              <a:t>Applied Microbiology and Biotechnology,</a:t>
            </a:r>
            <a:r>
              <a:rPr lang="en" sz="1100">
                <a:solidFill>
                  <a:schemeClr val="dk1"/>
                </a:solidFill>
                <a:highlight>
                  <a:schemeClr val="lt1"/>
                </a:highlight>
                <a:latin typeface="Open Sans"/>
                <a:ea typeface="Open Sans"/>
                <a:cs typeface="Open Sans"/>
                <a:sym typeface="Open Sans"/>
              </a:rPr>
              <a:t> </a:t>
            </a:r>
            <a:r>
              <a:rPr i="1" lang="en" sz="1100">
                <a:solidFill>
                  <a:schemeClr val="dk1"/>
                </a:solidFill>
                <a:highlight>
                  <a:schemeClr val="lt1"/>
                </a:highlight>
                <a:latin typeface="Open Sans"/>
                <a:ea typeface="Open Sans"/>
                <a:cs typeface="Open Sans"/>
                <a:sym typeface="Open Sans"/>
              </a:rPr>
              <a:t>61</a:t>
            </a:r>
            <a:r>
              <a:rPr lang="en" sz="1100">
                <a:solidFill>
                  <a:schemeClr val="dk1"/>
                </a:solidFill>
                <a:highlight>
                  <a:schemeClr val="lt1"/>
                </a:highlight>
                <a:latin typeface="Open Sans"/>
                <a:ea typeface="Open Sans"/>
                <a:cs typeface="Open Sans"/>
                <a:sym typeface="Open Sans"/>
              </a:rPr>
              <a:t>(2), 103-109. doi:10.1007/s00253-002-1198-y</a:t>
            </a:r>
            <a:endParaRPr sz="1100">
              <a:solidFill>
                <a:schemeClr val="dk1"/>
              </a:solidFill>
              <a:highlight>
                <a:schemeClr val="lt1"/>
              </a:highlight>
              <a:latin typeface="Open Sans"/>
              <a:ea typeface="Open Sans"/>
              <a:cs typeface="Open Sans"/>
              <a:sym typeface="Open Sans"/>
            </a:endParaRPr>
          </a:p>
          <a:p>
            <a:pPr indent="0" lvl="0" marL="0" rtl="0" algn="l">
              <a:lnSpc>
                <a:spcPct val="115000"/>
              </a:lnSpc>
              <a:spcBef>
                <a:spcPts val="1000"/>
              </a:spcBef>
              <a:spcAft>
                <a:spcPts val="0"/>
              </a:spcAft>
              <a:buNone/>
            </a:pPr>
            <a:r>
              <a:rPr lang="en" sz="1100">
                <a:solidFill>
                  <a:schemeClr val="dk1"/>
                </a:solidFill>
                <a:highlight>
                  <a:schemeClr val="lt1"/>
                </a:highlight>
                <a:latin typeface="Open Sans"/>
                <a:ea typeface="Open Sans"/>
                <a:cs typeface="Open Sans"/>
                <a:sym typeface="Open Sans"/>
              </a:rPr>
              <a:t>[18] Boley, A., Müller, W., &amp; Haider, G. (2000). Biodegradable polymers as solid substrate and biofilm carrier for denitrification in recirculated aquaculture systems. </a:t>
            </a:r>
            <a:r>
              <a:rPr i="1" lang="en" sz="1100">
                <a:solidFill>
                  <a:schemeClr val="dk1"/>
                </a:solidFill>
                <a:highlight>
                  <a:schemeClr val="lt1"/>
                </a:highlight>
                <a:latin typeface="Open Sans"/>
                <a:ea typeface="Open Sans"/>
                <a:cs typeface="Open Sans"/>
                <a:sym typeface="Open Sans"/>
              </a:rPr>
              <a:t>Aquacultural Engineering,</a:t>
            </a:r>
            <a:r>
              <a:rPr lang="en" sz="1100">
                <a:solidFill>
                  <a:schemeClr val="dk1"/>
                </a:solidFill>
                <a:highlight>
                  <a:schemeClr val="lt1"/>
                </a:highlight>
                <a:latin typeface="Open Sans"/>
                <a:ea typeface="Open Sans"/>
                <a:cs typeface="Open Sans"/>
                <a:sym typeface="Open Sans"/>
              </a:rPr>
              <a:t> </a:t>
            </a:r>
            <a:r>
              <a:rPr i="1" lang="en" sz="1100">
                <a:solidFill>
                  <a:schemeClr val="dk1"/>
                </a:solidFill>
                <a:highlight>
                  <a:schemeClr val="lt1"/>
                </a:highlight>
                <a:latin typeface="Open Sans"/>
                <a:ea typeface="Open Sans"/>
                <a:cs typeface="Open Sans"/>
                <a:sym typeface="Open Sans"/>
              </a:rPr>
              <a:t>22</a:t>
            </a:r>
            <a:r>
              <a:rPr lang="en" sz="1100">
                <a:solidFill>
                  <a:schemeClr val="dk1"/>
                </a:solidFill>
                <a:highlight>
                  <a:schemeClr val="lt1"/>
                </a:highlight>
                <a:latin typeface="Open Sans"/>
                <a:ea typeface="Open Sans"/>
                <a:cs typeface="Open Sans"/>
                <a:sym typeface="Open Sans"/>
              </a:rPr>
              <a:t>(1-2), 75-85. doi:10.1016/s0144-8609(00)00033-9</a:t>
            </a:r>
            <a:endParaRPr sz="1100">
              <a:solidFill>
                <a:schemeClr val="dk1"/>
              </a:solidFill>
              <a:highlight>
                <a:schemeClr val="lt1"/>
              </a:highlight>
              <a:latin typeface="Open Sans"/>
              <a:ea typeface="Open Sans"/>
              <a:cs typeface="Open Sans"/>
              <a:sym typeface="Open Sans"/>
            </a:endParaRPr>
          </a:p>
          <a:p>
            <a:pPr indent="0" lvl="0" marL="0" rtl="0" algn="l">
              <a:lnSpc>
                <a:spcPct val="115000"/>
              </a:lnSpc>
              <a:spcBef>
                <a:spcPts val="1000"/>
              </a:spcBef>
              <a:spcAft>
                <a:spcPts val="0"/>
              </a:spcAft>
              <a:buNone/>
            </a:pPr>
            <a:r>
              <a:rPr lang="en" sz="1100">
                <a:solidFill>
                  <a:schemeClr val="dk1"/>
                </a:solidFill>
                <a:highlight>
                  <a:schemeClr val="lt1"/>
                </a:highlight>
                <a:latin typeface="Open Sans"/>
                <a:ea typeface="Open Sans"/>
                <a:cs typeface="Open Sans"/>
                <a:sym typeface="Open Sans"/>
              </a:rPr>
              <a:t>[19] Wu, W., Yang, F., &amp; Yang, L. (2012). Biological denitrification with a novel biodegradable polymer as carbon source and biofilm carrier. </a:t>
            </a:r>
            <a:r>
              <a:rPr i="1" lang="en" sz="1100">
                <a:solidFill>
                  <a:schemeClr val="dk1"/>
                </a:solidFill>
                <a:highlight>
                  <a:schemeClr val="lt1"/>
                </a:highlight>
                <a:latin typeface="Open Sans"/>
                <a:ea typeface="Open Sans"/>
                <a:cs typeface="Open Sans"/>
                <a:sym typeface="Open Sans"/>
              </a:rPr>
              <a:t>Bioresource Technology,</a:t>
            </a:r>
            <a:r>
              <a:rPr lang="en" sz="1100">
                <a:solidFill>
                  <a:schemeClr val="dk1"/>
                </a:solidFill>
                <a:highlight>
                  <a:schemeClr val="lt1"/>
                </a:highlight>
                <a:latin typeface="Open Sans"/>
                <a:ea typeface="Open Sans"/>
                <a:cs typeface="Open Sans"/>
                <a:sym typeface="Open Sans"/>
              </a:rPr>
              <a:t> </a:t>
            </a:r>
            <a:r>
              <a:rPr i="1" lang="en" sz="1100">
                <a:solidFill>
                  <a:schemeClr val="dk1"/>
                </a:solidFill>
                <a:highlight>
                  <a:schemeClr val="lt1"/>
                </a:highlight>
                <a:latin typeface="Open Sans"/>
                <a:ea typeface="Open Sans"/>
                <a:cs typeface="Open Sans"/>
                <a:sym typeface="Open Sans"/>
              </a:rPr>
              <a:t>118</a:t>
            </a:r>
            <a:r>
              <a:rPr lang="en" sz="1100">
                <a:solidFill>
                  <a:schemeClr val="dk1"/>
                </a:solidFill>
                <a:highlight>
                  <a:schemeClr val="lt1"/>
                </a:highlight>
                <a:latin typeface="Open Sans"/>
                <a:ea typeface="Open Sans"/>
                <a:cs typeface="Open Sans"/>
                <a:sym typeface="Open Sans"/>
              </a:rPr>
              <a:t>, 136-140. doi:10.1016/j.biortech.2012.04.066</a:t>
            </a:r>
            <a:endParaRPr sz="1100">
              <a:solidFill>
                <a:schemeClr val="dk1"/>
              </a:solidFill>
              <a:highlight>
                <a:schemeClr val="lt1"/>
              </a:highlight>
              <a:latin typeface="Open Sans"/>
              <a:ea typeface="Open Sans"/>
              <a:cs typeface="Open Sans"/>
              <a:sym typeface="Open Sans"/>
            </a:endParaRPr>
          </a:p>
          <a:p>
            <a:pPr indent="0" lvl="0" marL="0" rtl="0" algn="l">
              <a:lnSpc>
                <a:spcPct val="115000"/>
              </a:lnSpc>
              <a:spcBef>
                <a:spcPts val="1000"/>
              </a:spcBef>
              <a:spcAft>
                <a:spcPts val="0"/>
              </a:spcAft>
              <a:buNone/>
            </a:pPr>
            <a:r>
              <a:rPr lang="en" sz="1100">
                <a:solidFill>
                  <a:schemeClr val="dk1"/>
                </a:solidFill>
                <a:highlight>
                  <a:schemeClr val="lt1"/>
                </a:highlight>
                <a:latin typeface="Open Sans"/>
                <a:ea typeface="Open Sans"/>
                <a:cs typeface="Open Sans"/>
                <a:sym typeface="Open Sans"/>
              </a:rPr>
              <a:t>[20] Le, H. T., Jantarat, N., Khanitchaidecha, W., Ratananikom, K., &amp; Nakaruk, A. (2016). Utilization of Waste Materials for Microbial Carrier in Wastewater Treatment. </a:t>
            </a:r>
            <a:r>
              <a:rPr i="1" lang="en" sz="1100">
                <a:solidFill>
                  <a:schemeClr val="dk1"/>
                </a:solidFill>
                <a:highlight>
                  <a:schemeClr val="lt1"/>
                </a:highlight>
                <a:latin typeface="Open Sans"/>
                <a:ea typeface="Open Sans"/>
                <a:cs typeface="Open Sans"/>
                <a:sym typeface="Open Sans"/>
              </a:rPr>
              <a:t>BioMed Research International,</a:t>
            </a:r>
            <a:r>
              <a:rPr lang="en" sz="1100">
                <a:solidFill>
                  <a:schemeClr val="dk1"/>
                </a:solidFill>
                <a:highlight>
                  <a:schemeClr val="lt1"/>
                </a:highlight>
                <a:latin typeface="Open Sans"/>
                <a:ea typeface="Open Sans"/>
                <a:cs typeface="Open Sans"/>
                <a:sym typeface="Open Sans"/>
              </a:rPr>
              <a:t> </a:t>
            </a:r>
            <a:r>
              <a:rPr i="1" lang="en" sz="1100">
                <a:solidFill>
                  <a:schemeClr val="dk1"/>
                </a:solidFill>
                <a:highlight>
                  <a:schemeClr val="lt1"/>
                </a:highlight>
                <a:latin typeface="Open Sans"/>
                <a:ea typeface="Open Sans"/>
                <a:cs typeface="Open Sans"/>
                <a:sym typeface="Open Sans"/>
              </a:rPr>
              <a:t>2016</a:t>
            </a:r>
            <a:r>
              <a:rPr lang="en" sz="1100">
                <a:solidFill>
                  <a:schemeClr val="dk1"/>
                </a:solidFill>
                <a:highlight>
                  <a:schemeClr val="lt1"/>
                </a:highlight>
                <a:latin typeface="Open Sans"/>
                <a:ea typeface="Open Sans"/>
                <a:cs typeface="Open Sans"/>
                <a:sym typeface="Open Sans"/>
              </a:rPr>
              <a:t>, 1-6. doi:10.1155/2016/6957358</a:t>
            </a:r>
            <a:endParaRPr sz="1100">
              <a:solidFill>
                <a:srgbClr val="000000"/>
              </a:solidFill>
              <a:highlight>
                <a:schemeClr val="lt1"/>
              </a:highlight>
              <a:latin typeface="Open Sans"/>
              <a:ea typeface="Open Sans"/>
              <a:cs typeface="Open Sans"/>
              <a:sym typeface="Open Sans"/>
            </a:endParaRPr>
          </a:p>
          <a:p>
            <a:pPr indent="0" lvl="0" marL="0" rtl="0" algn="l">
              <a:lnSpc>
                <a:spcPct val="115000"/>
              </a:lnSpc>
              <a:spcBef>
                <a:spcPts val="1000"/>
              </a:spcBef>
              <a:spcAft>
                <a:spcPts val="0"/>
              </a:spcAft>
              <a:buNone/>
            </a:pPr>
            <a:r>
              <a:rPr lang="en" sz="1100">
                <a:solidFill>
                  <a:srgbClr val="000000"/>
                </a:solidFill>
                <a:highlight>
                  <a:schemeClr val="lt1"/>
                </a:highlight>
                <a:latin typeface="Open Sans"/>
                <a:ea typeface="Open Sans"/>
                <a:cs typeface="Open Sans"/>
                <a:sym typeface="Open Sans"/>
              </a:rPr>
              <a:t>[21] Xu, Z., Shao, L., Chu, H., &amp; Yao, Y. (2009). Biological Denitrification Using Corncobs as a Carbon Source and Biofilm Carrier. </a:t>
            </a:r>
            <a:r>
              <a:rPr i="1" lang="en" sz="1100">
                <a:solidFill>
                  <a:srgbClr val="000000"/>
                </a:solidFill>
                <a:highlight>
                  <a:schemeClr val="lt1"/>
                </a:highlight>
                <a:latin typeface="Open Sans"/>
                <a:ea typeface="Open Sans"/>
                <a:cs typeface="Open Sans"/>
                <a:sym typeface="Open Sans"/>
              </a:rPr>
              <a:t>Water Environment Research,81</a:t>
            </a:r>
            <a:r>
              <a:rPr lang="en" sz="1100">
                <a:solidFill>
                  <a:srgbClr val="000000"/>
                </a:solidFill>
                <a:highlight>
                  <a:schemeClr val="lt1"/>
                </a:highlight>
                <a:latin typeface="Open Sans"/>
                <a:ea typeface="Open Sans"/>
                <a:cs typeface="Open Sans"/>
                <a:sym typeface="Open Sans"/>
              </a:rPr>
              <a:t>(3), 242-247. Retrieved July 31, 2017, from </a:t>
            </a:r>
            <a:r>
              <a:rPr lang="en" sz="1100" u="sng">
                <a:solidFill>
                  <a:srgbClr val="000000"/>
                </a:solidFill>
                <a:highlight>
                  <a:schemeClr val="lt1"/>
                </a:highlight>
                <a:latin typeface="Open Sans"/>
                <a:ea typeface="Open Sans"/>
                <a:cs typeface="Open Sans"/>
                <a:sym typeface="Open Sans"/>
                <a:hlinkClick r:id="rId3"/>
              </a:rPr>
              <a:t>http://www.jstor.org/stable/40575346</a:t>
            </a:r>
            <a:endParaRPr sz="1100">
              <a:solidFill>
                <a:srgbClr val="000000"/>
              </a:solidFill>
              <a:highlight>
                <a:schemeClr val="lt1"/>
              </a:highlight>
              <a:latin typeface="Open Sans"/>
              <a:ea typeface="Open Sans"/>
              <a:cs typeface="Open Sans"/>
              <a:sym typeface="Open Sans"/>
            </a:endParaRPr>
          </a:p>
          <a:p>
            <a:pPr indent="0" lvl="0" marL="0" rtl="0" algn="l">
              <a:lnSpc>
                <a:spcPct val="115000"/>
              </a:lnSpc>
              <a:spcBef>
                <a:spcPts val="1000"/>
              </a:spcBef>
              <a:spcAft>
                <a:spcPts val="0"/>
              </a:spcAft>
              <a:buNone/>
            </a:pPr>
            <a:r>
              <a:rPr lang="en" sz="1100">
                <a:solidFill>
                  <a:schemeClr val="dk1"/>
                </a:solidFill>
                <a:highlight>
                  <a:schemeClr val="lt1"/>
                </a:highlight>
                <a:latin typeface="Open Sans"/>
                <a:ea typeface="Open Sans"/>
                <a:cs typeface="Open Sans"/>
                <a:sym typeface="Open Sans"/>
              </a:rPr>
              <a:t>[22] Luo, G., Li, L., Liu, Q., Xu, G., &amp; Tan, H. (2014). Effect of dissolved oxygen on heterotrophic denitrification using poly(butylene succinate) as the carbon source and biofilm carrier. </a:t>
            </a:r>
            <a:r>
              <a:rPr i="1" lang="en" sz="1100">
                <a:solidFill>
                  <a:schemeClr val="dk1"/>
                </a:solidFill>
                <a:highlight>
                  <a:schemeClr val="lt1"/>
                </a:highlight>
                <a:latin typeface="Open Sans"/>
                <a:ea typeface="Open Sans"/>
                <a:cs typeface="Open Sans"/>
                <a:sym typeface="Open Sans"/>
              </a:rPr>
              <a:t>Bioresource Technology,</a:t>
            </a:r>
            <a:r>
              <a:rPr lang="en" sz="1100">
                <a:solidFill>
                  <a:schemeClr val="dk1"/>
                </a:solidFill>
                <a:highlight>
                  <a:schemeClr val="lt1"/>
                </a:highlight>
                <a:latin typeface="Open Sans"/>
                <a:ea typeface="Open Sans"/>
                <a:cs typeface="Open Sans"/>
                <a:sym typeface="Open Sans"/>
              </a:rPr>
              <a:t> </a:t>
            </a:r>
            <a:r>
              <a:rPr i="1" lang="en" sz="1100">
                <a:solidFill>
                  <a:schemeClr val="dk1"/>
                </a:solidFill>
                <a:highlight>
                  <a:schemeClr val="lt1"/>
                </a:highlight>
                <a:latin typeface="Open Sans"/>
                <a:ea typeface="Open Sans"/>
                <a:cs typeface="Open Sans"/>
                <a:sym typeface="Open Sans"/>
              </a:rPr>
              <a:t>171</a:t>
            </a:r>
            <a:r>
              <a:rPr lang="en" sz="1100">
                <a:solidFill>
                  <a:schemeClr val="dk1"/>
                </a:solidFill>
                <a:highlight>
                  <a:schemeClr val="lt1"/>
                </a:highlight>
                <a:latin typeface="Open Sans"/>
                <a:ea typeface="Open Sans"/>
                <a:cs typeface="Open Sans"/>
                <a:sym typeface="Open Sans"/>
              </a:rPr>
              <a:t>, 152-158. doi:10.1016/j.biortech.2014.08.055</a:t>
            </a:r>
            <a:endParaRPr sz="1100">
              <a:solidFill>
                <a:srgbClr val="000000"/>
              </a:solidFill>
              <a:highlight>
                <a:srgbClr val="FFFFFF"/>
              </a:highlight>
              <a:latin typeface="Open Sans"/>
              <a:ea typeface="Open Sans"/>
              <a:cs typeface="Open Sans"/>
              <a:sym typeface="Open Sans"/>
            </a:endParaRPr>
          </a:p>
          <a:p>
            <a:pPr indent="0" lvl="0" marL="0" rtl="0" algn="l">
              <a:lnSpc>
                <a:spcPct val="115000"/>
              </a:lnSpc>
              <a:spcBef>
                <a:spcPts val="1000"/>
              </a:spcBef>
              <a:spcAft>
                <a:spcPts val="0"/>
              </a:spcAft>
              <a:buNone/>
            </a:pPr>
            <a:r>
              <a:rPr lang="en" sz="1100">
                <a:solidFill>
                  <a:srgbClr val="000000"/>
                </a:solidFill>
                <a:highlight>
                  <a:srgbClr val="FFFFFF"/>
                </a:highlight>
                <a:latin typeface="Open Sans"/>
                <a:ea typeface="Open Sans"/>
                <a:cs typeface="Open Sans"/>
                <a:sym typeface="Open Sans"/>
              </a:rPr>
              <a:t>[23] Polycaprolactone, MW 43000. (n.d.). Retrieved August 07, 2017, from </a:t>
            </a:r>
            <a:r>
              <a:rPr lang="en" sz="1100" u="sng">
                <a:solidFill>
                  <a:srgbClr val="000000"/>
                </a:solidFill>
                <a:highlight>
                  <a:srgbClr val="FFFFFF"/>
                </a:highlight>
                <a:latin typeface="Open Sans"/>
                <a:ea typeface="Open Sans"/>
                <a:cs typeface="Open Sans"/>
                <a:sym typeface="Open Sans"/>
                <a:hlinkClick r:id="rId4"/>
              </a:rPr>
              <a:t>http://www.polysciences.com/default/catalog-products/polycaprolactone-polymer/</a:t>
            </a:r>
            <a:endParaRPr sz="1100">
              <a:solidFill>
                <a:srgbClr val="000000"/>
              </a:solidFill>
              <a:highlight>
                <a:srgbClr val="FFFFFF"/>
              </a:highlight>
              <a:latin typeface="Open Sans"/>
              <a:ea typeface="Open Sans"/>
              <a:cs typeface="Open Sans"/>
              <a:sym typeface="Open Sans"/>
            </a:endParaRPr>
          </a:p>
          <a:p>
            <a:pPr indent="0" lvl="0" marL="0" rtl="0" algn="l">
              <a:spcBef>
                <a:spcPts val="1000"/>
              </a:spcBef>
              <a:spcAft>
                <a:spcPts val="0"/>
              </a:spcAft>
              <a:buClr>
                <a:schemeClr val="dk1"/>
              </a:buClr>
              <a:buSzPts val="1100"/>
              <a:buFont typeface="Arial"/>
              <a:buNone/>
            </a:pPr>
            <a:r>
              <a:t/>
            </a:r>
            <a:endParaRPr>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3"/>
          <p:cNvSpPr txBox="1"/>
          <p:nvPr>
            <p:ph idx="1" type="body"/>
          </p:nvPr>
        </p:nvSpPr>
        <p:spPr>
          <a:xfrm>
            <a:off x="311700" y="224400"/>
            <a:ext cx="8520600" cy="434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dk1"/>
                </a:solidFill>
                <a:highlight>
                  <a:schemeClr val="lt1"/>
                </a:highlight>
                <a:latin typeface="Open Sans"/>
                <a:ea typeface="Open Sans"/>
                <a:cs typeface="Open Sans"/>
                <a:sym typeface="Open Sans"/>
              </a:rPr>
              <a:t>[24] Polyhydroxybutyrate. (2017, July 28). Retrieved August 07, 2017, from https://en.wikipedia.org/wiki/Polyhydroxybutyrate</a:t>
            </a:r>
            <a:endParaRPr sz="1100">
              <a:solidFill>
                <a:schemeClr val="dk1"/>
              </a:solidFill>
              <a:highlight>
                <a:schemeClr val="lt1"/>
              </a:highlight>
              <a:latin typeface="Open Sans"/>
              <a:ea typeface="Open Sans"/>
              <a:cs typeface="Open Sans"/>
              <a:sym typeface="Open Sans"/>
            </a:endParaRPr>
          </a:p>
          <a:p>
            <a:pPr indent="0" lvl="0" marL="0" rtl="0" algn="l">
              <a:lnSpc>
                <a:spcPct val="100000"/>
              </a:lnSpc>
              <a:spcBef>
                <a:spcPts val="1600"/>
              </a:spcBef>
              <a:spcAft>
                <a:spcPts val="0"/>
              </a:spcAft>
              <a:buClr>
                <a:schemeClr val="dk1"/>
              </a:buClr>
              <a:buSzPts val="1100"/>
              <a:buFont typeface="Arial"/>
              <a:buNone/>
            </a:pPr>
            <a:r>
              <a:rPr lang="en" sz="1100">
                <a:solidFill>
                  <a:schemeClr val="dk1"/>
                </a:solidFill>
                <a:highlight>
                  <a:schemeClr val="lt1"/>
                </a:highlight>
                <a:latin typeface="Open Sans"/>
                <a:ea typeface="Open Sans"/>
                <a:cs typeface="Open Sans"/>
                <a:sym typeface="Open Sans"/>
              </a:rPr>
              <a:t>[25] National Center for Biotechnology Information. PubChem Compound Database; CID=107801, https://pubchem.ncbi.nlm.nih.gov/compound/107801 (accessed Aug. 7, 2017).</a:t>
            </a:r>
            <a:endParaRPr sz="1100">
              <a:solidFill>
                <a:schemeClr val="dk1"/>
              </a:solidFill>
              <a:highlight>
                <a:schemeClr val="lt1"/>
              </a:highlight>
              <a:latin typeface="Open Sans"/>
              <a:ea typeface="Open Sans"/>
              <a:cs typeface="Open Sans"/>
              <a:sym typeface="Open Sans"/>
            </a:endParaRPr>
          </a:p>
          <a:p>
            <a:pPr indent="0" lvl="0" marL="0" rtl="0" algn="l">
              <a:lnSpc>
                <a:spcPct val="100000"/>
              </a:lnSpc>
              <a:spcBef>
                <a:spcPts val="1600"/>
              </a:spcBef>
              <a:spcAft>
                <a:spcPts val="0"/>
              </a:spcAft>
              <a:buClr>
                <a:schemeClr val="dk1"/>
              </a:buClr>
              <a:buSzPts val="1100"/>
              <a:buFont typeface="Arial"/>
              <a:buNone/>
            </a:pPr>
            <a:r>
              <a:rPr lang="en" sz="1100">
                <a:solidFill>
                  <a:schemeClr val="dk1"/>
                </a:solidFill>
                <a:highlight>
                  <a:schemeClr val="lt1"/>
                </a:highlight>
                <a:latin typeface="Open Sans"/>
                <a:ea typeface="Open Sans"/>
                <a:cs typeface="Open Sans"/>
                <a:sym typeface="Open Sans"/>
              </a:rPr>
              <a:t>[26] Wang, Y., Chen, R., Cai, J., Liu, Z., Zheng, Y., Wang, H., . . . He, N. (2013). Biosynthesis and Thermal Properties of PHBV Produced from Levulinic Acid by Ralstonia eutropha. </a:t>
            </a:r>
            <a:r>
              <a:rPr i="1" lang="en" sz="1100">
                <a:solidFill>
                  <a:schemeClr val="dk1"/>
                </a:solidFill>
                <a:highlight>
                  <a:schemeClr val="lt1"/>
                </a:highlight>
                <a:latin typeface="Open Sans"/>
                <a:ea typeface="Open Sans"/>
                <a:cs typeface="Open Sans"/>
                <a:sym typeface="Open Sans"/>
              </a:rPr>
              <a:t>PLoS ONE,</a:t>
            </a:r>
            <a:r>
              <a:rPr lang="en" sz="1100">
                <a:solidFill>
                  <a:schemeClr val="dk1"/>
                </a:solidFill>
                <a:highlight>
                  <a:schemeClr val="lt1"/>
                </a:highlight>
                <a:latin typeface="Open Sans"/>
                <a:ea typeface="Open Sans"/>
                <a:cs typeface="Open Sans"/>
                <a:sym typeface="Open Sans"/>
              </a:rPr>
              <a:t> </a:t>
            </a:r>
            <a:r>
              <a:rPr i="1" lang="en" sz="1100">
                <a:solidFill>
                  <a:schemeClr val="dk1"/>
                </a:solidFill>
                <a:highlight>
                  <a:schemeClr val="lt1"/>
                </a:highlight>
                <a:latin typeface="Open Sans"/>
                <a:ea typeface="Open Sans"/>
                <a:cs typeface="Open Sans"/>
                <a:sym typeface="Open Sans"/>
              </a:rPr>
              <a:t>8</a:t>
            </a:r>
            <a:r>
              <a:rPr lang="en" sz="1100">
                <a:solidFill>
                  <a:schemeClr val="dk1"/>
                </a:solidFill>
                <a:highlight>
                  <a:schemeClr val="lt1"/>
                </a:highlight>
                <a:latin typeface="Open Sans"/>
                <a:ea typeface="Open Sans"/>
                <a:cs typeface="Open Sans"/>
                <a:sym typeface="Open Sans"/>
              </a:rPr>
              <a:t>(4). doi:10.1371/journal.pone.0060318</a:t>
            </a:r>
            <a:endParaRPr sz="1100">
              <a:solidFill>
                <a:schemeClr val="dk1"/>
              </a:solidFill>
              <a:highlight>
                <a:schemeClr val="lt1"/>
              </a:highlight>
              <a:latin typeface="Open Sans"/>
              <a:ea typeface="Open Sans"/>
              <a:cs typeface="Open Sans"/>
              <a:sym typeface="Open Sans"/>
            </a:endParaRPr>
          </a:p>
          <a:p>
            <a:pPr indent="0" lvl="0" marL="0" rtl="0" algn="l">
              <a:lnSpc>
                <a:spcPct val="100000"/>
              </a:lnSpc>
              <a:spcBef>
                <a:spcPts val="1600"/>
              </a:spcBef>
              <a:spcAft>
                <a:spcPts val="0"/>
              </a:spcAft>
              <a:buClr>
                <a:schemeClr val="dk1"/>
              </a:buClr>
              <a:buSzPts val="1100"/>
              <a:buFont typeface="Arial"/>
              <a:buNone/>
            </a:pPr>
            <a:r>
              <a:rPr lang="en" sz="1100">
                <a:solidFill>
                  <a:schemeClr val="dk1"/>
                </a:solidFill>
                <a:highlight>
                  <a:schemeClr val="lt1"/>
                </a:highlight>
                <a:latin typeface="Open Sans"/>
                <a:ea typeface="Open Sans"/>
                <a:cs typeface="Open Sans"/>
                <a:sym typeface="Open Sans"/>
              </a:rPr>
              <a:t>[27] Polybutylene succinate. (2017, July 06). Retrieved August 07, 2017, from https://en.wikipedia.org/wiki/Polybutylene_succinate</a:t>
            </a:r>
            <a:endParaRPr sz="1100">
              <a:solidFill>
                <a:schemeClr val="dk1"/>
              </a:solidFill>
              <a:highlight>
                <a:schemeClr val="lt1"/>
              </a:highlight>
              <a:latin typeface="Open Sans"/>
              <a:ea typeface="Open Sans"/>
              <a:cs typeface="Open Sans"/>
              <a:sym typeface="Open Sans"/>
            </a:endParaRPr>
          </a:p>
          <a:p>
            <a:pPr indent="0" lvl="0" marL="0" rtl="0" algn="l">
              <a:lnSpc>
                <a:spcPct val="100000"/>
              </a:lnSpc>
              <a:spcBef>
                <a:spcPts val="1600"/>
              </a:spcBef>
              <a:spcAft>
                <a:spcPts val="0"/>
              </a:spcAft>
              <a:buClr>
                <a:schemeClr val="dk1"/>
              </a:buClr>
              <a:buSzPts val="1100"/>
              <a:buFont typeface="Arial"/>
              <a:buNone/>
            </a:pPr>
            <a:r>
              <a:rPr lang="en" sz="1100">
                <a:solidFill>
                  <a:schemeClr val="dk1"/>
                </a:solidFill>
                <a:highlight>
                  <a:schemeClr val="lt1"/>
                </a:highlight>
                <a:latin typeface="Open Sans"/>
                <a:ea typeface="Open Sans"/>
                <a:cs typeface="Open Sans"/>
                <a:sym typeface="Open Sans"/>
              </a:rPr>
              <a:t>[28] Rogers, T. (n.d.). Everything You Need To Know About Polylactic Acid (PLA). Retrieved August 07, 2017, from </a:t>
            </a:r>
            <a:r>
              <a:rPr lang="en" sz="1100" u="sng">
                <a:solidFill>
                  <a:schemeClr val="dk1"/>
                </a:solidFill>
                <a:highlight>
                  <a:schemeClr val="lt1"/>
                </a:highlight>
                <a:latin typeface="Open Sans"/>
                <a:ea typeface="Open Sans"/>
                <a:cs typeface="Open Sans"/>
                <a:sym typeface="Open Sans"/>
                <a:hlinkClick r:id="rId3"/>
              </a:rPr>
              <a:t>https://www.creativemechanisms.com/blog/learn-about-polylactic-acid-pla-prototypes</a:t>
            </a:r>
            <a:endParaRPr sz="1100">
              <a:solidFill>
                <a:schemeClr val="dk1"/>
              </a:solidFill>
              <a:highlight>
                <a:schemeClr val="lt1"/>
              </a:highlight>
              <a:latin typeface="Open Sans"/>
              <a:ea typeface="Open Sans"/>
              <a:cs typeface="Open Sans"/>
              <a:sym typeface="Open Sans"/>
            </a:endParaRPr>
          </a:p>
          <a:p>
            <a:pPr indent="0" lvl="0" marL="0" rtl="0" algn="l">
              <a:lnSpc>
                <a:spcPct val="100000"/>
              </a:lnSpc>
              <a:spcBef>
                <a:spcPts val="1600"/>
              </a:spcBef>
              <a:spcAft>
                <a:spcPts val="0"/>
              </a:spcAft>
              <a:buClr>
                <a:schemeClr val="dk1"/>
              </a:buClr>
              <a:buSzPts val="1100"/>
              <a:buFont typeface="Arial"/>
              <a:buNone/>
            </a:pPr>
            <a:r>
              <a:rPr lang="en" sz="1100">
                <a:solidFill>
                  <a:schemeClr val="dk1"/>
                </a:solidFill>
                <a:highlight>
                  <a:schemeClr val="lt1"/>
                </a:highlight>
                <a:latin typeface="Open Sans"/>
                <a:ea typeface="Open Sans"/>
                <a:cs typeface="Open Sans"/>
                <a:sym typeface="Open Sans"/>
              </a:rPr>
              <a:t>[29] Chu, L., &amp; Wang, J. (2011). Nitrogen removal using biodegradable polymers as carbon source and biofilm carriers in a moving bed biofilm reactor. </a:t>
            </a:r>
            <a:r>
              <a:rPr i="1" lang="en" sz="1100">
                <a:solidFill>
                  <a:schemeClr val="dk1"/>
                </a:solidFill>
                <a:highlight>
                  <a:schemeClr val="lt1"/>
                </a:highlight>
                <a:latin typeface="Open Sans"/>
                <a:ea typeface="Open Sans"/>
                <a:cs typeface="Open Sans"/>
                <a:sym typeface="Open Sans"/>
              </a:rPr>
              <a:t>Chemical Engineering Journal,</a:t>
            </a:r>
            <a:r>
              <a:rPr lang="en" sz="1100">
                <a:solidFill>
                  <a:schemeClr val="dk1"/>
                </a:solidFill>
                <a:highlight>
                  <a:schemeClr val="lt1"/>
                </a:highlight>
                <a:latin typeface="Open Sans"/>
                <a:ea typeface="Open Sans"/>
                <a:cs typeface="Open Sans"/>
                <a:sym typeface="Open Sans"/>
              </a:rPr>
              <a:t> </a:t>
            </a:r>
            <a:r>
              <a:rPr i="1" lang="en" sz="1100">
                <a:solidFill>
                  <a:schemeClr val="dk1"/>
                </a:solidFill>
                <a:highlight>
                  <a:schemeClr val="lt1"/>
                </a:highlight>
                <a:latin typeface="Open Sans"/>
                <a:ea typeface="Open Sans"/>
                <a:cs typeface="Open Sans"/>
                <a:sym typeface="Open Sans"/>
              </a:rPr>
              <a:t>170</a:t>
            </a:r>
            <a:r>
              <a:rPr lang="en" sz="1100">
                <a:solidFill>
                  <a:schemeClr val="dk1"/>
                </a:solidFill>
                <a:highlight>
                  <a:schemeClr val="lt1"/>
                </a:highlight>
                <a:latin typeface="Open Sans"/>
                <a:ea typeface="Open Sans"/>
                <a:cs typeface="Open Sans"/>
                <a:sym typeface="Open Sans"/>
              </a:rPr>
              <a:t>(1), 220-225. doi:10.1016/j.cej.2011.03.058</a:t>
            </a:r>
            <a:endParaRPr sz="1100">
              <a:solidFill>
                <a:schemeClr val="dk1"/>
              </a:solidFill>
              <a:highlight>
                <a:schemeClr val="lt1"/>
              </a:highlight>
              <a:latin typeface="Open Sans"/>
              <a:ea typeface="Open Sans"/>
              <a:cs typeface="Open Sans"/>
              <a:sym typeface="Open Sans"/>
            </a:endParaRPr>
          </a:p>
          <a:p>
            <a:pPr indent="0" lvl="0" marL="0" rtl="0" algn="l">
              <a:spcBef>
                <a:spcPts val="1600"/>
              </a:spcBef>
              <a:spcAft>
                <a:spcPts val="0"/>
              </a:spcAft>
              <a:buClr>
                <a:schemeClr val="dk1"/>
              </a:buClr>
              <a:buSzPts val="1100"/>
              <a:buFont typeface="Arial"/>
              <a:buNone/>
            </a:pPr>
            <a:r>
              <a:rPr lang="en" sz="1100">
                <a:solidFill>
                  <a:schemeClr val="dk1"/>
                </a:solidFill>
                <a:highlight>
                  <a:schemeClr val="lt1"/>
                </a:highlight>
                <a:latin typeface="Open Sans"/>
                <a:ea typeface="Open Sans"/>
                <a:cs typeface="Open Sans"/>
                <a:sym typeface="Open Sans"/>
              </a:rPr>
              <a:t>[30] Hille, A., He, M., Ochmann, C., Neu, T. R., &amp; Horn, H. (2009). Application of two component biodegradable carriers in a particle-fixed biofilm airlift suspension reactor: development and structure of biofilms. </a:t>
            </a:r>
            <a:r>
              <a:rPr i="1" lang="en" sz="1100">
                <a:solidFill>
                  <a:schemeClr val="dk1"/>
                </a:solidFill>
                <a:highlight>
                  <a:schemeClr val="lt1"/>
                </a:highlight>
                <a:latin typeface="Open Sans"/>
                <a:ea typeface="Open Sans"/>
                <a:cs typeface="Open Sans"/>
                <a:sym typeface="Open Sans"/>
              </a:rPr>
              <a:t>Bioprocess and Biosystems Engineering,</a:t>
            </a:r>
            <a:r>
              <a:rPr lang="en" sz="1100">
                <a:solidFill>
                  <a:schemeClr val="dk1"/>
                </a:solidFill>
                <a:highlight>
                  <a:schemeClr val="lt1"/>
                </a:highlight>
                <a:latin typeface="Open Sans"/>
                <a:ea typeface="Open Sans"/>
                <a:cs typeface="Open Sans"/>
                <a:sym typeface="Open Sans"/>
              </a:rPr>
              <a:t> </a:t>
            </a:r>
            <a:r>
              <a:rPr i="1" lang="en" sz="1100">
                <a:solidFill>
                  <a:schemeClr val="dk1"/>
                </a:solidFill>
                <a:highlight>
                  <a:schemeClr val="lt1"/>
                </a:highlight>
                <a:latin typeface="Open Sans"/>
                <a:ea typeface="Open Sans"/>
                <a:cs typeface="Open Sans"/>
                <a:sym typeface="Open Sans"/>
              </a:rPr>
              <a:t>32</a:t>
            </a:r>
            <a:r>
              <a:rPr lang="en" sz="1100">
                <a:solidFill>
                  <a:schemeClr val="dk1"/>
                </a:solidFill>
                <a:highlight>
                  <a:schemeClr val="lt1"/>
                </a:highlight>
                <a:latin typeface="Open Sans"/>
                <a:ea typeface="Open Sans"/>
                <a:cs typeface="Open Sans"/>
                <a:sym typeface="Open Sans"/>
              </a:rPr>
              <a:t>(1), 31-39. doi:10.1007/s00449-008-0217-</a:t>
            </a:r>
            <a:endParaRPr sz="1100">
              <a:solidFill>
                <a:schemeClr val="dk1"/>
              </a:solidFill>
              <a:highlight>
                <a:schemeClr val="lt1"/>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sz="1100">
                <a:solidFill>
                  <a:srgbClr val="000000"/>
                </a:solidFill>
                <a:highlight>
                  <a:schemeClr val="lt1"/>
                </a:highlight>
                <a:latin typeface="Open Sans"/>
                <a:ea typeface="Open Sans"/>
                <a:cs typeface="Open Sans"/>
                <a:sym typeface="Open Sans"/>
              </a:rPr>
              <a:t>[31] Shen, Z., Zhou, Y., Hu, J., &amp; Wang, J. (2013). Denitrification performance and microbial diversity in a packed-bed bioreactor using biodegradable polymer as carbon source and biofilm support. </a:t>
            </a:r>
            <a:r>
              <a:rPr i="1" lang="en" sz="1100">
                <a:solidFill>
                  <a:srgbClr val="000000"/>
                </a:solidFill>
                <a:highlight>
                  <a:schemeClr val="lt1"/>
                </a:highlight>
                <a:latin typeface="Open Sans"/>
                <a:ea typeface="Open Sans"/>
                <a:cs typeface="Open Sans"/>
                <a:sym typeface="Open Sans"/>
              </a:rPr>
              <a:t>Journal of Hazardous Materials,</a:t>
            </a:r>
            <a:r>
              <a:rPr lang="en" sz="1100">
                <a:solidFill>
                  <a:srgbClr val="000000"/>
                </a:solidFill>
                <a:highlight>
                  <a:schemeClr val="lt1"/>
                </a:highlight>
                <a:latin typeface="Open Sans"/>
                <a:ea typeface="Open Sans"/>
                <a:cs typeface="Open Sans"/>
                <a:sym typeface="Open Sans"/>
              </a:rPr>
              <a:t> </a:t>
            </a:r>
            <a:r>
              <a:rPr i="1" lang="en" sz="1100">
                <a:solidFill>
                  <a:srgbClr val="000000"/>
                </a:solidFill>
                <a:highlight>
                  <a:schemeClr val="lt1"/>
                </a:highlight>
                <a:latin typeface="Open Sans"/>
                <a:ea typeface="Open Sans"/>
                <a:cs typeface="Open Sans"/>
                <a:sym typeface="Open Sans"/>
              </a:rPr>
              <a:t>250-251</a:t>
            </a:r>
            <a:r>
              <a:rPr lang="en" sz="1100">
                <a:solidFill>
                  <a:srgbClr val="000000"/>
                </a:solidFill>
                <a:highlight>
                  <a:schemeClr val="lt1"/>
                </a:highlight>
                <a:latin typeface="Open Sans"/>
                <a:ea typeface="Open Sans"/>
                <a:cs typeface="Open Sans"/>
                <a:sym typeface="Open Sans"/>
              </a:rPr>
              <a:t>, 431-438. doi:10.1016/j.jhazmat.2013.02.026</a:t>
            </a:r>
            <a:endParaRPr sz="1100">
              <a:solidFill>
                <a:srgbClr val="000000"/>
              </a:solidFill>
              <a:highlight>
                <a:schemeClr val="lt1"/>
              </a:highlight>
              <a:latin typeface="Open Sans"/>
              <a:ea typeface="Open Sans"/>
              <a:cs typeface="Open Sans"/>
              <a:sym typeface="Open Sans"/>
            </a:endParaRPr>
          </a:p>
          <a:p>
            <a:pPr indent="0" lvl="0" marL="0" rtl="0" algn="l">
              <a:lnSpc>
                <a:spcPct val="100000"/>
              </a:lnSpc>
              <a:spcBef>
                <a:spcPts val="1600"/>
              </a:spcBef>
              <a:spcAft>
                <a:spcPts val="0"/>
              </a:spcAft>
              <a:buClr>
                <a:schemeClr val="dk1"/>
              </a:buClr>
              <a:buSzPts val="1100"/>
              <a:buFont typeface="Arial"/>
              <a:buNone/>
            </a:pPr>
            <a:r>
              <a:rPr lang="en" sz="1100">
                <a:solidFill>
                  <a:srgbClr val="000000"/>
                </a:solidFill>
                <a:highlight>
                  <a:srgbClr val="FFFFFF"/>
                </a:highlight>
                <a:latin typeface="Open Sans"/>
                <a:ea typeface="Open Sans"/>
                <a:cs typeface="Open Sans"/>
                <a:sym typeface="Open Sans"/>
              </a:rPr>
              <a:t>[32] Polycaprolactone. (2017, August 07). Retrieved August 08, 2017, from https://en.wikipedia.org/wiki/Polycaprolactone</a:t>
            </a:r>
            <a:endParaRPr sz="1100">
              <a:solidFill>
                <a:srgbClr val="000000"/>
              </a:solidFill>
              <a:highlight>
                <a:srgbClr val="FFFFFF"/>
              </a:highlight>
              <a:latin typeface="Open Sans"/>
              <a:ea typeface="Open Sans"/>
              <a:cs typeface="Open Sans"/>
              <a:sym typeface="Open Sans"/>
            </a:endParaRPr>
          </a:p>
          <a:p>
            <a:pPr indent="0" lvl="0" marL="0" rtl="0" algn="l">
              <a:lnSpc>
                <a:spcPct val="100000"/>
              </a:lnSpc>
              <a:spcBef>
                <a:spcPts val="500"/>
              </a:spcBef>
              <a:spcAft>
                <a:spcPts val="0"/>
              </a:spcAft>
              <a:buClr>
                <a:schemeClr val="dk1"/>
              </a:buClr>
              <a:buSzPts val="1100"/>
              <a:buFont typeface="Arial"/>
              <a:buNone/>
            </a:pPr>
            <a:r>
              <a:t/>
            </a:r>
            <a:endParaRPr sz="1100">
              <a:solidFill>
                <a:srgbClr val="000000"/>
              </a:solidFill>
              <a:highlight>
                <a:srgbClr val="FFFFFF"/>
              </a:highlight>
              <a:latin typeface="Open Sans"/>
              <a:ea typeface="Open Sans"/>
              <a:cs typeface="Open Sans"/>
              <a:sym typeface="Open Sans"/>
            </a:endParaRPr>
          </a:p>
          <a:p>
            <a:pPr indent="0" lvl="0" marL="0" rtl="0" algn="l">
              <a:spcBef>
                <a:spcPts val="500"/>
              </a:spcBef>
              <a:spcAft>
                <a:spcPts val="0"/>
              </a:spcAft>
              <a:buClr>
                <a:schemeClr val="dk1"/>
              </a:buClr>
              <a:buSzPts val="1100"/>
              <a:buFont typeface="Arial"/>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4"/>
          <p:cNvSpPr txBox="1"/>
          <p:nvPr>
            <p:ph idx="1" type="body"/>
          </p:nvPr>
        </p:nvSpPr>
        <p:spPr>
          <a:xfrm>
            <a:off x="311700" y="332125"/>
            <a:ext cx="8520600" cy="423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dk1"/>
                </a:solidFill>
                <a:highlight>
                  <a:schemeClr val="lt1"/>
                </a:highlight>
                <a:latin typeface="Open Sans"/>
                <a:ea typeface="Open Sans"/>
                <a:cs typeface="Open Sans"/>
                <a:sym typeface="Open Sans"/>
              </a:rPr>
              <a:t>[33] W. (n.d.). Polyhydroxybutyrate - Biopolymer ( PHB ). Retrieved August 08, 2017, from </a:t>
            </a:r>
            <a:r>
              <a:rPr lang="en" sz="1100" u="sng">
                <a:solidFill>
                  <a:schemeClr val="dk1"/>
                </a:solidFill>
                <a:highlight>
                  <a:schemeClr val="lt1"/>
                </a:highlight>
                <a:latin typeface="Open Sans"/>
                <a:ea typeface="Open Sans"/>
                <a:cs typeface="Open Sans"/>
                <a:sym typeface="Open Sans"/>
                <a:hlinkClick r:id="rId3"/>
              </a:rPr>
              <a:t>http://www.goodfellow.com/E/Polyhydroxybutyrate-Biopolymer-Polymer.html</a:t>
            </a:r>
            <a:endParaRPr sz="1100">
              <a:solidFill>
                <a:schemeClr val="dk1"/>
              </a:solidFill>
              <a:highlight>
                <a:schemeClr val="lt1"/>
              </a:highlight>
              <a:latin typeface="Open Sans"/>
              <a:ea typeface="Open Sans"/>
              <a:cs typeface="Open Sans"/>
              <a:sym typeface="Open Sans"/>
            </a:endParaRPr>
          </a:p>
          <a:p>
            <a:pPr indent="0" lvl="0" marL="0" rtl="0" algn="l">
              <a:lnSpc>
                <a:spcPct val="100000"/>
              </a:lnSpc>
              <a:spcBef>
                <a:spcPts val="500"/>
              </a:spcBef>
              <a:spcAft>
                <a:spcPts val="0"/>
              </a:spcAft>
              <a:buNone/>
            </a:pPr>
            <a:r>
              <a:t/>
            </a:r>
            <a:endParaRPr sz="1100">
              <a:solidFill>
                <a:schemeClr val="dk1"/>
              </a:solidFill>
              <a:highlight>
                <a:schemeClr val="lt1"/>
              </a:highlight>
              <a:latin typeface="Open Sans"/>
              <a:ea typeface="Open Sans"/>
              <a:cs typeface="Open Sans"/>
              <a:sym typeface="Open Sans"/>
            </a:endParaRPr>
          </a:p>
          <a:p>
            <a:pPr indent="0" lvl="0" marL="0" rtl="0" algn="l">
              <a:lnSpc>
                <a:spcPct val="100000"/>
              </a:lnSpc>
              <a:spcBef>
                <a:spcPts val="500"/>
              </a:spcBef>
              <a:spcAft>
                <a:spcPts val="0"/>
              </a:spcAft>
              <a:buNone/>
            </a:pPr>
            <a:r>
              <a:rPr lang="en" sz="1100">
                <a:solidFill>
                  <a:schemeClr val="dk1"/>
                </a:solidFill>
                <a:highlight>
                  <a:schemeClr val="lt1"/>
                </a:highlight>
                <a:latin typeface="Open Sans"/>
                <a:ea typeface="Open Sans"/>
                <a:cs typeface="Open Sans"/>
                <a:sym typeface="Open Sans"/>
              </a:rPr>
              <a:t>[34] Is It Filament Weight or Length? (2015, October 6). Retrieved August 08, 2017, from http://www.fabbaloo.com/blog/2015/9/27/is-it-filament-weight-or-length</a:t>
            </a:r>
            <a:endParaRPr sz="1100">
              <a:solidFill>
                <a:schemeClr val="dk1"/>
              </a:solidFill>
              <a:highlight>
                <a:schemeClr val="lt1"/>
              </a:highlight>
              <a:latin typeface="Open Sans"/>
              <a:ea typeface="Open Sans"/>
              <a:cs typeface="Open Sans"/>
              <a:sym typeface="Open Sans"/>
            </a:endParaRPr>
          </a:p>
          <a:p>
            <a:pPr indent="0" lvl="0" marL="0" rtl="0" algn="l">
              <a:spcBef>
                <a:spcPts val="500"/>
              </a:spcBef>
              <a:spcAft>
                <a:spcPts val="0"/>
              </a:spcAft>
              <a:buNone/>
            </a:pPr>
            <a:r>
              <a:t/>
            </a:r>
            <a:endParaRPr sz="1100">
              <a:solidFill>
                <a:srgbClr val="000000"/>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 sz="1100">
                <a:solidFill>
                  <a:srgbClr val="000000"/>
                </a:solidFill>
                <a:highlight>
                  <a:srgbClr val="FFFFFF"/>
                </a:highlight>
                <a:latin typeface="Open Sans"/>
                <a:ea typeface="Open Sans"/>
                <a:cs typeface="Open Sans"/>
                <a:sym typeface="Open Sans"/>
              </a:rPr>
              <a:t>[35] Richards, E., Rizvi, R., Chow, A., &amp; Naguib, H. (2008). Biodegradable Composite Foams of PLA and PHBV Using Subcritical CO2. </a:t>
            </a:r>
            <a:r>
              <a:rPr i="1" lang="en" sz="1100">
                <a:solidFill>
                  <a:srgbClr val="000000"/>
                </a:solidFill>
                <a:highlight>
                  <a:srgbClr val="FFFFFF"/>
                </a:highlight>
                <a:latin typeface="Open Sans"/>
                <a:ea typeface="Open Sans"/>
                <a:cs typeface="Open Sans"/>
                <a:sym typeface="Open Sans"/>
              </a:rPr>
              <a:t>Journal of Polymers and the Environment,</a:t>
            </a:r>
            <a:r>
              <a:rPr lang="en" sz="1100">
                <a:solidFill>
                  <a:srgbClr val="000000"/>
                </a:solidFill>
                <a:highlight>
                  <a:srgbClr val="FFFFFF"/>
                </a:highlight>
                <a:latin typeface="Open Sans"/>
                <a:ea typeface="Open Sans"/>
                <a:cs typeface="Open Sans"/>
                <a:sym typeface="Open Sans"/>
              </a:rPr>
              <a:t> </a:t>
            </a:r>
            <a:r>
              <a:rPr i="1" lang="en" sz="1100">
                <a:solidFill>
                  <a:srgbClr val="000000"/>
                </a:solidFill>
                <a:highlight>
                  <a:srgbClr val="FFFFFF"/>
                </a:highlight>
                <a:latin typeface="Open Sans"/>
                <a:ea typeface="Open Sans"/>
                <a:cs typeface="Open Sans"/>
                <a:sym typeface="Open Sans"/>
              </a:rPr>
              <a:t>16</a:t>
            </a:r>
            <a:r>
              <a:rPr lang="en" sz="1100">
                <a:solidFill>
                  <a:srgbClr val="000000"/>
                </a:solidFill>
                <a:highlight>
                  <a:srgbClr val="FFFFFF"/>
                </a:highlight>
                <a:latin typeface="Open Sans"/>
                <a:ea typeface="Open Sans"/>
                <a:cs typeface="Open Sans"/>
                <a:sym typeface="Open Sans"/>
              </a:rPr>
              <a:t>(4), 258-266. Retrieved August 9, 2017, from </a:t>
            </a:r>
            <a:r>
              <a:rPr lang="en" sz="1100" u="sng">
                <a:solidFill>
                  <a:srgbClr val="000000"/>
                </a:solidFill>
                <a:highlight>
                  <a:srgbClr val="FFFFFF"/>
                </a:highlight>
                <a:latin typeface="Open Sans"/>
                <a:ea typeface="Open Sans"/>
                <a:cs typeface="Open Sans"/>
                <a:sym typeface="Open Sans"/>
                <a:hlinkClick r:id="rId4"/>
              </a:rPr>
              <a:t>https://link.springer.com/article/10.1007/s10924-008-0110-y</a:t>
            </a:r>
            <a:r>
              <a:rPr lang="en" sz="1100">
                <a:solidFill>
                  <a:srgbClr val="000000"/>
                </a:solidFill>
                <a:highlight>
                  <a:srgbClr val="FFFFFF"/>
                </a:highlight>
                <a:latin typeface="Open Sans"/>
                <a:ea typeface="Open Sans"/>
                <a:cs typeface="Open Sans"/>
                <a:sym typeface="Open Sans"/>
              </a:rPr>
              <a:t>.</a:t>
            </a:r>
            <a:endParaRPr sz="1100">
              <a:solidFill>
                <a:srgbClr val="000000"/>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br>
              <a:rPr lang="en" sz="1100">
                <a:solidFill>
                  <a:srgbClr val="000000"/>
                </a:solidFill>
                <a:highlight>
                  <a:srgbClr val="FFFFFF"/>
                </a:highlight>
                <a:latin typeface="Open Sans"/>
                <a:ea typeface="Open Sans"/>
                <a:cs typeface="Open Sans"/>
                <a:sym typeface="Open Sans"/>
              </a:rPr>
            </a:br>
            <a:r>
              <a:rPr lang="en" sz="1100">
                <a:solidFill>
                  <a:srgbClr val="000000"/>
                </a:solidFill>
                <a:highlight>
                  <a:schemeClr val="lt1"/>
                </a:highlight>
                <a:latin typeface="Open Sans"/>
                <a:ea typeface="Open Sans"/>
                <a:cs typeface="Open Sans"/>
                <a:sym typeface="Open Sans"/>
              </a:rPr>
              <a:t>[36] Pich, A., Schiemenz, N., Corten, C., &amp; Adler, H. P. (2006). Preparation of poly(3-hydroxybutyrate-co-3-hydroxyvalerate) (PHBV) particles in O/W emulsion. </a:t>
            </a:r>
            <a:r>
              <a:rPr i="1" lang="en" sz="1100">
                <a:solidFill>
                  <a:srgbClr val="000000"/>
                </a:solidFill>
                <a:highlight>
                  <a:schemeClr val="lt1"/>
                </a:highlight>
                <a:latin typeface="Open Sans"/>
                <a:ea typeface="Open Sans"/>
                <a:cs typeface="Open Sans"/>
                <a:sym typeface="Open Sans"/>
              </a:rPr>
              <a:t>Polymer,</a:t>
            </a:r>
            <a:r>
              <a:rPr lang="en" sz="1100">
                <a:solidFill>
                  <a:srgbClr val="000000"/>
                </a:solidFill>
                <a:highlight>
                  <a:schemeClr val="lt1"/>
                </a:highlight>
                <a:latin typeface="Open Sans"/>
                <a:ea typeface="Open Sans"/>
                <a:cs typeface="Open Sans"/>
                <a:sym typeface="Open Sans"/>
              </a:rPr>
              <a:t> </a:t>
            </a:r>
            <a:r>
              <a:rPr i="1" lang="en" sz="1100">
                <a:solidFill>
                  <a:srgbClr val="000000"/>
                </a:solidFill>
                <a:highlight>
                  <a:schemeClr val="lt1"/>
                </a:highlight>
                <a:latin typeface="Open Sans"/>
                <a:ea typeface="Open Sans"/>
                <a:cs typeface="Open Sans"/>
                <a:sym typeface="Open Sans"/>
              </a:rPr>
              <a:t>47</a:t>
            </a:r>
            <a:r>
              <a:rPr lang="en" sz="1100">
                <a:solidFill>
                  <a:srgbClr val="000000"/>
                </a:solidFill>
                <a:highlight>
                  <a:schemeClr val="lt1"/>
                </a:highlight>
                <a:latin typeface="Open Sans"/>
                <a:ea typeface="Open Sans"/>
                <a:cs typeface="Open Sans"/>
                <a:sym typeface="Open Sans"/>
              </a:rPr>
              <a:t>(6), 1912-1920. doi:10.1016/j.polymer.2006.01.038</a:t>
            </a:r>
            <a:endParaRPr sz="1100">
              <a:solidFill>
                <a:srgbClr val="000000"/>
              </a:solidFill>
              <a:highlight>
                <a:schemeClr val="lt1"/>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100">
              <a:solidFill>
                <a:srgbClr val="000000"/>
              </a:solidFill>
              <a:highlight>
                <a:schemeClr val="lt1"/>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100">
                <a:solidFill>
                  <a:srgbClr val="000000"/>
                </a:solidFill>
                <a:highlight>
                  <a:srgbClr val="FFFFFF"/>
                </a:highlight>
                <a:latin typeface="Open Sans"/>
                <a:ea typeface="Open Sans"/>
                <a:cs typeface="Open Sans"/>
                <a:sym typeface="Open Sans"/>
              </a:rPr>
              <a:t>[37] Langnau, L., Says, L. M., &amp; Says, L. L. (2016, March 14). 3D printing versus injection molding. Retrieved August 30, 2017, from http://www.makepartsfast.com/3d-printing-versus-injection-molding/</a:t>
            </a:r>
            <a:endParaRPr sz="1100">
              <a:solidFill>
                <a:srgbClr val="000000"/>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100">
              <a:solidFill>
                <a:srgbClr val="000000"/>
              </a:solidFill>
              <a:highlight>
                <a:schemeClr val="lt1"/>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100">
                <a:solidFill>
                  <a:srgbClr val="000000"/>
                </a:solidFill>
                <a:highlight>
                  <a:schemeClr val="lt1"/>
                </a:highlight>
                <a:latin typeface="Open Sans"/>
                <a:ea typeface="Open Sans"/>
                <a:cs typeface="Open Sans"/>
                <a:sym typeface="Open Sans"/>
              </a:rPr>
              <a:t>[38] Honda, Y., &amp; Osawa, Z. (2002). Microbial denitrification of wastewater using biodegradable polycaprolactone. </a:t>
            </a:r>
            <a:r>
              <a:rPr i="1" lang="en" sz="1100">
                <a:solidFill>
                  <a:srgbClr val="000000"/>
                </a:solidFill>
                <a:highlight>
                  <a:schemeClr val="lt1"/>
                </a:highlight>
                <a:latin typeface="Open Sans"/>
                <a:ea typeface="Open Sans"/>
                <a:cs typeface="Open Sans"/>
                <a:sym typeface="Open Sans"/>
              </a:rPr>
              <a:t>Polymer Degradation and Stability,</a:t>
            </a:r>
            <a:r>
              <a:rPr lang="en" sz="1100">
                <a:solidFill>
                  <a:srgbClr val="000000"/>
                </a:solidFill>
                <a:highlight>
                  <a:schemeClr val="lt1"/>
                </a:highlight>
                <a:latin typeface="Open Sans"/>
                <a:ea typeface="Open Sans"/>
                <a:cs typeface="Open Sans"/>
                <a:sym typeface="Open Sans"/>
              </a:rPr>
              <a:t> </a:t>
            </a:r>
            <a:r>
              <a:rPr i="1" lang="en" sz="1100">
                <a:solidFill>
                  <a:srgbClr val="000000"/>
                </a:solidFill>
                <a:highlight>
                  <a:schemeClr val="lt1"/>
                </a:highlight>
                <a:latin typeface="Open Sans"/>
                <a:ea typeface="Open Sans"/>
                <a:cs typeface="Open Sans"/>
                <a:sym typeface="Open Sans"/>
              </a:rPr>
              <a:t>76</a:t>
            </a:r>
            <a:r>
              <a:rPr lang="en" sz="1100">
                <a:solidFill>
                  <a:srgbClr val="000000"/>
                </a:solidFill>
                <a:highlight>
                  <a:schemeClr val="lt1"/>
                </a:highlight>
                <a:latin typeface="Open Sans"/>
                <a:ea typeface="Open Sans"/>
                <a:cs typeface="Open Sans"/>
                <a:sym typeface="Open Sans"/>
              </a:rPr>
              <a:t>(2), 321-327. doi:10.1016/s0141-3910(02)00028-9</a:t>
            </a:r>
            <a:endParaRPr sz="1100">
              <a:solidFill>
                <a:srgbClr val="000000"/>
              </a:solidFill>
              <a:highlight>
                <a:schemeClr val="lt1"/>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100">
              <a:solidFill>
                <a:srgbClr val="000000"/>
              </a:solidFill>
              <a:highlight>
                <a:schemeClr val="lt1"/>
              </a:highlight>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solidFill>
                <a:srgbClr val="000000"/>
              </a:solidFill>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Biocarriers</a:t>
            </a:r>
            <a:endParaRPr/>
          </a:p>
        </p:txBody>
      </p:sp>
      <p:sp>
        <p:nvSpPr>
          <p:cNvPr id="83" name="Google Shape;83;p16"/>
          <p:cNvSpPr txBox="1"/>
          <p:nvPr>
            <p:ph idx="1" type="body"/>
          </p:nvPr>
        </p:nvSpPr>
        <p:spPr>
          <a:xfrm>
            <a:off x="311700" y="5727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highlight>
                  <a:srgbClr val="FFFFFF"/>
                </a:highlight>
              </a:rPr>
              <a:t>In terms of wastewater treatment, a biocarrier is defined as a media support for biological agents (microorganisms) used to remove </a:t>
            </a:r>
            <a:r>
              <a:rPr lang="en">
                <a:solidFill>
                  <a:srgbClr val="222222"/>
                </a:solidFill>
                <a:highlight>
                  <a:srgbClr val="FFFFFF"/>
                </a:highlight>
              </a:rPr>
              <a:t>contaminants</a:t>
            </a:r>
            <a:r>
              <a:rPr lang="en">
                <a:solidFill>
                  <a:srgbClr val="000000"/>
                </a:solidFill>
                <a:highlight>
                  <a:srgbClr val="FFFFFF"/>
                </a:highlight>
              </a:rPr>
              <a:t> [</a:t>
            </a:r>
            <a:r>
              <a:rPr lang="en">
                <a:solidFill>
                  <a:srgbClr val="000000"/>
                </a:solidFill>
                <a:highlight>
                  <a:srgbClr val="FFFFFF"/>
                </a:highlight>
              </a:rPr>
              <a:t>1].</a:t>
            </a:r>
            <a:endParaRPr>
              <a:solidFill>
                <a:srgbClr val="000000"/>
              </a:solidFill>
              <a:highlight>
                <a:srgbClr val="FFFFFF"/>
              </a:highlight>
            </a:endParaRPr>
          </a:p>
        </p:txBody>
      </p:sp>
      <p:pic>
        <p:nvPicPr>
          <p:cNvPr id="84" name="Google Shape;84;p16"/>
          <p:cNvPicPr preferRelativeResize="0"/>
          <p:nvPr/>
        </p:nvPicPr>
        <p:blipFill>
          <a:blip r:embed="rId3">
            <a:alphaModFix/>
          </a:blip>
          <a:stretch>
            <a:fillRect/>
          </a:stretch>
        </p:blipFill>
        <p:spPr>
          <a:xfrm>
            <a:off x="410450" y="1323025"/>
            <a:ext cx="3662000" cy="3662000"/>
          </a:xfrm>
          <a:prstGeom prst="rect">
            <a:avLst/>
          </a:prstGeom>
          <a:noFill/>
          <a:ln>
            <a:noFill/>
          </a:ln>
        </p:spPr>
      </p:pic>
      <p:pic>
        <p:nvPicPr>
          <p:cNvPr id="85" name="Google Shape;85;p16"/>
          <p:cNvPicPr preferRelativeResize="0"/>
          <p:nvPr/>
        </p:nvPicPr>
        <p:blipFill>
          <a:blip r:embed="rId4">
            <a:alphaModFix/>
          </a:blip>
          <a:stretch>
            <a:fillRect/>
          </a:stretch>
        </p:blipFill>
        <p:spPr>
          <a:xfrm>
            <a:off x="6730850" y="1323025"/>
            <a:ext cx="2035826" cy="1526850"/>
          </a:xfrm>
          <a:prstGeom prst="rect">
            <a:avLst/>
          </a:prstGeom>
          <a:noFill/>
          <a:ln>
            <a:noFill/>
          </a:ln>
        </p:spPr>
      </p:pic>
      <p:pic>
        <p:nvPicPr>
          <p:cNvPr id="86" name="Google Shape;86;p16"/>
          <p:cNvPicPr preferRelativeResize="0"/>
          <p:nvPr/>
        </p:nvPicPr>
        <p:blipFill>
          <a:blip r:embed="rId5">
            <a:alphaModFix/>
          </a:blip>
          <a:stretch>
            <a:fillRect/>
          </a:stretch>
        </p:blipFill>
        <p:spPr>
          <a:xfrm>
            <a:off x="4806075" y="3007970"/>
            <a:ext cx="3594151" cy="2698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Biocarrier Shapes</a:t>
            </a:r>
            <a:endParaRPr/>
          </a:p>
        </p:txBody>
      </p:sp>
      <p:sp>
        <p:nvSpPr>
          <p:cNvPr id="92" name="Google Shape;92;p17"/>
          <p:cNvSpPr txBox="1"/>
          <p:nvPr>
            <p:ph idx="1" type="body"/>
          </p:nvPr>
        </p:nvSpPr>
        <p:spPr>
          <a:xfrm>
            <a:off x="212950" y="572700"/>
            <a:ext cx="8520600" cy="3703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highlight>
                  <a:srgbClr val="FFFFFF"/>
                </a:highlight>
              </a:rPr>
              <a:t>One of the most common carrier shapes is cylindrical with internal crosses and external ridge like fins [2].  </a:t>
            </a:r>
            <a:endParaRPr>
              <a:solidFill>
                <a:schemeClr val="dk1"/>
              </a:solidFill>
              <a:highlight>
                <a:srgbClr val="FFFFFF"/>
              </a:highlight>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highlight>
                  <a:srgbClr val="FFFFFF"/>
                </a:highlight>
              </a:rPr>
              <a:t>Carriers can also come in other shapes like spheres, rectangular prisms, or chips [3].</a:t>
            </a:r>
            <a:endParaRPr>
              <a:solidFill>
                <a:schemeClr val="dk1"/>
              </a:solidFill>
              <a:highlight>
                <a:srgbClr val="FFFFFF"/>
              </a:highlight>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highlight>
                  <a:srgbClr val="FFFFFF"/>
                </a:highlight>
              </a:rPr>
              <a:t>Plastic carriers in granule shapes have also been reported to be used as carriers [4].</a:t>
            </a:r>
            <a:endParaRPr>
              <a:solidFill>
                <a:schemeClr val="dk1"/>
              </a:solidFill>
              <a:highlight>
                <a:srgbClr val="FFFFFF"/>
              </a:highlight>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highlight>
                  <a:srgbClr val="FFFFFF"/>
                </a:highlight>
              </a:rPr>
              <a:t>Shapes that offer a high specific surface area tend to result in better removal efficiencies of the organic load in MBBR [2].</a:t>
            </a:r>
            <a:endParaRPr>
              <a:solidFill>
                <a:schemeClr val="dk1"/>
              </a:solidFill>
              <a:highlight>
                <a:srgbClr val="FFFFFF"/>
              </a:highlight>
            </a:endParaRPr>
          </a:p>
          <a:p>
            <a:pPr indent="0" lvl="0" marL="0" rtl="0" algn="l">
              <a:lnSpc>
                <a:spcPct val="150000"/>
              </a:lnSpc>
              <a:spcBef>
                <a:spcPts val="1000"/>
              </a:spcBef>
              <a:spcAft>
                <a:spcPts val="0"/>
              </a:spcAft>
              <a:buNone/>
            </a:pPr>
            <a:r>
              <a:t/>
            </a:r>
            <a:endParaRPr>
              <a:solidFill>
                <a:schemeClr val="dk1"/>
              </a:solidFill>
              <a:highlight>
                <a:srgbClr val="FFFFFF"/>
              </a:highlight>
            </a:endParaRPr>
          </a:p>
          <a:p>
            <a:pPr indent="0" lvl="0" marL="0" rtl="0" algn="l">
              <a:lnSpc>
                <a:spcPct val="150000"/>
              </a:lnSpc>
              <a:spcBef>
                <a:spcPts val="1000"/>
              </a:spcBef>
              <a:spcAft>
                <a:spcPts val="0"/>
              </a:spcAft>
              <a:buClr>
                <a:schemeClr val="dk1"/>
              </a:buClr>
              <a:buSzPts val="1100"/>
              <a:buFont typeface="Arial"/>
              <a:buNone/>
            </a:pPr>
            <a:r>
              <a:t/>
            </a:r>
            <a:endParaRPr>
              <a:solidFill>
                <a:schemeClr val="dk1"/>
              </a:solidFill>
              <a:highlight>
                <a:srgbClr val="FCFCFC"/>
              </a:highlight>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1600"/>
              </a:spcAft>
              <a:buNone/>
            </a:pPr>
            <a:r>
              <a:t/>
            </a:r>
            <a:endParaRPr>
              <a:solidFill>
                <a:srgbClr val="000000"/>
              </a:solidFill>
            </a:endParaRPr>
          </a:p>
        </p:txBody>
      </p:sp>
      <p:pic>
        <p:nvPicPr>
          <p:cNvPr id="93" name="Google Shape;93;p17"/>
          <p:cNvPicPr preferRelativeResize="0"/>
          <p:nvPr/>
        </p:nvPicPr>
        <p:blipFill>
          <a:blip r:embed="rId3">
            <a:alphaModFix/>
          </a:blip>
          <a:stretch>
            <a:fillRect/>
          </a:stretch>
        </p:blipFill>
        <p:spPr>
          <a:xfrm>
            <a:off x="6947775" y="3796050"/>
            <a:ext cx="1156050" cy="1271650"/>
          </a:xfrm>
          <a:prstGeom prst="rect">
            <a:avLst/>
          </a:prstGeom>
          <a:noFill/>
          <a:ln>
            <a:noFill/>
          </a:ln>
        </p:spPr>
      </p:pic>
      <p:sp>
        <p:nvSpPr>
          <p:cNvPr id="94" name="Google Shape;94;p17"/>
          <p:cNvSpPr txBox="1"/>
          <p:nvPr/>
        </p:nvSpPr>
        <p:spPr>
          <a:xfrm>
            <a:off x="5287100" y="4172175"/>
            <a:ext cx="18042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(Right): A cylindrical biocarrier with an internal cross.</a:t>
            </a:r>
            <a:endParaRPr sz="1100"/>
          </a:p>
        </p:txBody>
      </p:sp>
      <p:sp>
        <p:nvSpPr>
          <p:cNvPr id="95" name="Google Shape;95;p17"/>
          <p:cNvSpPr/>
          <p:nvPr/>
        </p:nvSpPr>
        <p:spPr>
          <a:xfrm>
            <a:off x="5834675" y="4596075"/>
            <a:ext cx="197400" cy="179400"/>
          </a:xfrm>
          <a:prstGeom prst="rightArrow">
            <a:avLst>
              <a:gd fmla="val 50000" name="adj1"/>
              <a:gd fmla="val 5908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17"/>
          <p:cNvPicPr preferRelativeResize="0"/>
          <p:nvPr/>
        </p:nvPicPr>
        <p:blipFill>
          <a:blip r:embed="rId4">
            <a:alphaModFix/>
          </a:blip>
          <a:stretch>
            <a:fillRect/>
          </a:stretch>
        </p:blipFill>
        <p:spPr>
          <a:xfrm>
            <a:off x="378225" y="4172175"/>
            <a:ext cx="1650350" cy="924200"/>
          </a:xfrm>
          <a:prstGeom prst="rect">
            <a:avLst/>
          </a:prstGeom>
          <a:noFill/>
          <a:ln>
            <a:noFill/>
          </a:ln>
        </p:spPr>
      </p:pic>
      <p:sp>
        <p:nvSpPr>
          <p:cNvPr id="97" name="Google Shape;97;p17"/>
          <p:cNvSpPr txBox="1"/>
          <p:nvPr/>
        </p:nvSpPr>
        <p:spPr>
          <a:xfrm>
            <a:off x="2145375" y="4388125"/>
            <a:ext cx="12477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t>
            </a:r>
            <a:r>
              <a:rPr lang="en" sz="1100"/>
              <a:t>Left): A pile of chip shaped biocarriers.</a:t>
            </a:r>
            <a:endParaRPr sz="1100"/>
          </a:p>
        </p:txBody>
      </p:sp>
      <p:sp>
        <p:nvSpPr>
          <p:cNvPr id="98" name="Google Shape;98;p17"/>
          <p:cNvSpPr/>
          <p:nvPr/>
        </p:nvSpPr>
        <p:spPr>
          <a:xfrm>
            <a:off x="2028575" y="4775475"/>
            <a:ext cx="197400" cy="179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8"/>
          <p:cNvSpPr txBox="1"/>
          <p:nvPr>
            <p:ph idx="1" type="body"/>
          </p:nvPr>
        </p:nvSpPr>
        <p:spPr>
          <a:xfrm>
            <a:off x="311700" y="197450"/>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highlight>
                  <a:srgbClr val="FFFFFF"/>
                </a:highlight>
              </a:rPr>
              <a:t>Simpler shapes tend to be cheaper, easier, and more practical to manufacture [3].</a:t>
            </a:r>
            <a:endParaRPr>
              <a:solidFill>
                <a:schemeClr val="dk1"/>
              </a:solidFill>
              <a:highlight>
                <a:srgbClr val="FFFFFF"/>
              </a:highlight>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highlight>
                  <a:srgbClr val="FFFFFF"/>
                </a:highlight>
              </a:rPr>
              <a:t>Carriers may also have helixes, internal fins, or other internal shapes which all help to increase surface area [5].</a:t>
            </a:r>
            <a:endParaRPr>
              <a:solidFill>
                <a:schemeClr val="dk1"/>
              </a:solidFill>
              <a:highlight>
                <a:srgbClr val="FFFFFF"/>
              </a:highlight>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highlight>
                  <a:srgbClr val="FFFFFF"/>
                </a:highlight>
              </a:rPr>
              <a:t>Roughness increases surface area and allows for more colonization/biofilm formation [6], [7]. </a:t>
            </a:r>
            <a:endParaRPr>
              <a:solidFill>
                <a:schemeClr val="dk1"/>
              </a:solidFill>
              <a:highlight>
                <a:srgbClr val="FFFFFF"/>
              </a:highlight>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highlight>
                  <a:srgbClr val="FFFFFF"/>
                </a:highlight>
              </a:rPr>
              <a:t>Fins and ridges also minimize friction with other carriers and the reactor walls [5].</a:t>
            </a:r>
            <a:endParaRPr>
              <a:solidFill>
                <a:schemeClr val="dk1"/>
              </a:solidFill>
              <a:highlight>
                <a:srgbClr val="FFFFFF"/>
              </a:highlight>
            </a:endParaRPr>
          </a:p>
          <a:p>
            <a:pPr indent="0" lvl="0" marL="0" rtl="0" algn="l">
              <a:spcBef>
                <a:spcPts val="1000"/>
              </a:spcBef>
              <a:spcAft>
                <a:spcPts val="1600"/>
              </a:spcAft>
              <a:buNone/>
            </a:pPr>
            <a:r>
              <a:t/>
            </a:r>
            <a:endParaRPr>
              <a:highlight>
                <a:srgbClr val="FFFFFF"/>
              </a:highlight>
            </a:endParaRPr>
          </a:p>
        </p:txBody>
      </p:sp>
      <p:pic>
        <p:nvPicPr>
          <p:cNvPr id="104" name="Google Shape;104;p18"/>
          <p:cNvPicPr preferRelativeResize="0"/>
          <p:nvPr/>
        </p:nvPicPr>
        <p:blipFill>
          <a:blip r:embed="rId3">
            <a:alphaModFix/>
          </a:blip>
          <a:stretch>
            <a:fillRect/>
          </a:stretch>
        </p:blipFill>
        <p:spPr>
          <a:xfrm>
            <a:off x="5780775" y="3540325"/>
            <a:ext cx="1529649" cy="1529649"/>
          </a:xfrm>
          <a:prstGeom prst="rect">
            <a:avLst/>
          </a:prstGeom>
          <a:noFill/>
          <a:ln>
            <a:noFill/>
          </a:ln>
        </p:spPr>
      </p:pic>
      <p:sp>
        <p:nvSpPr>
          <p:cNvPr id="105" name="Google Shape;105;p18"/>
          <p:cNvSpPr txBox="1"/>
          <p:nvPr/>
        </p:nvSpPr>
        <p:spPr>
          <a:xfrm>
            <a:off x="4084275" y="4003500"/>
            <a:ext cx="16965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(Right): A biocarrier with small fins along its outer edge. </a:t>
            </a:r>
            <a:endParaRPr sz="1100"/>
          </a:p>
        </p:txBody>
      </p:sp>
      <p:sp>
        <p:nvSpPr>
          <p:cNvPr id="106" name="Google Shape;106;p18"/>
          <p:cNvSpPr/>
          <p:nvPr/>
        </p:nvSpPr>
        <p:spPr>
          <a:xfrm>
            <a:off x="4586950" y="4427400"/>
            <a:ext cx="197400" cy="179400"/>
          </a:xfrm>
          <a:prstGeom prst="rightArrow">
            <a:avLst>
              <a:gd fmla="val 50000" name="adj1"/>
              <a:gd fmla="val 5908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9"/>
          <p:cNvSpPr txBox="1"/>
          <p:nvPr>
            <p:ph idx="1" type="body"/>
          </p:nvPr>
        </p:nvSpPr>
        <p:spPr>
          <a:xfrm>
            <a:off x="311700" y="170550"/>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highlight>
                  <a:srgbClr val="FFFFFF"/>
                </a:highlight>
              </a:rPr>
              <a:t>The carrier’s shape should allow for oxygen and nutrients to easily reach the microbes that need it. It should also protect microbes, especially with slow growing types such as nitrifiers [2].</a:t>
            </a:r>
            <a:endParaRPr>
              <a:solidFill>
                <a:schemeClr val="dk1"/>
              </a:solidFill>
              <a:highlight>
                <a:srgbClr val="FFFFFF"/>
              </a:highlight>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highlight>
                  <a:srgbClr val="FFFFFF"/>
                </a:highlight>
              </a:rPr>
              <a:t>Carriers with higher passage diameters can be beneficial as the carrier will be blocked by particles in the water less often [5].</a:t>
            </a:r>
            <a:endParaRPr>
              <a:solidFill>
                <a:schemeClr val="dk1"/>
              </a:solidFill>
              <a:highlight>
                <a:srgbClr val="FFFFFF"/>
              </a:highlight>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highlight>
                  <a:srgbClr val="FFFFFF"/>
                </a:highlight>
              </a:rPr>
              <a:t>Porous shapes can allow for anoxic conditions good for denitrification, which helps with </a:t>
            </a:r>
            <a:r>
              <a:rPr b="1" lang="en">
                <a:solidFill>
                  <a:schemeClr val="dk1"/>
                </a:solidFill>
                <a:highlight>
                  <a:srgbClr val="FFFFFF"/>
                </a:highlight>
              </a:rPr>
              <a:t>simultaneous nitrification and denitrification (SND)</a:t>
            </a:r>
            <a:r>
              <a:rPr lang="en">
                <a:solidFill>
                  <a:schemeClr val="dk1"/>
                </a:solidFill>
                <a:highlight>
                  <a:srgbClr val="FFFFFF"/>
                </a:highlight>
              </a:rPr>
              <a:t> on the carrier [8].</a:t>
            </a:r>
            <a:endParaRPr>
              <a:solidFill>
                <a:srgbClr val="000000"/>
              </a:solidFill>
              <a:highlight>
                <a:srgbClr val="FFFFFF"/>
              </a:highlight>
            </a:endParaRPr>
          </a:p>
          <a:p>
            <a:pPr indent="-342900" lvl="0" marL="457200" rtl="0" algn="l">
              <a:lnSpc>
                <a:spcPct val="150000"/>
              </a:lnSpc>
              <a:spcBef>
                <a:spcPts val="1000"/>
              </a:spcBef>
              <a:spcAft>
                <a:spcPts val="0"/>
              </a:spcAft>
              <a:buClr>
                <a:srgbClr val="000000"/>
              </a:buClr>
              <a:buSzPts val="1800"/>
              <a:buChar char="●"/>
            </a:pPr>
            <a:r>
              <a:rPr lang="en">
                <a:solidFill>
                  <a:srgbClr val="000000"/>
                </a:solidFill>
                <a:highlight>
                  <a:srgbClr val="FFFFFF"/>
                </a:highlight>
              </a:rPr>
              <a:t>Shapes that allow the carrier to frequently be in motion can prevent clustering of the biomass in one part of the carrier </a:t>
            </a:r>
            <a:r>
              <a:rPr lang="en">
                <a:solidFill>
                  <a:schemeClr val="dk1"/>
                </a:solidFill>
                <a:highlight>
                  <a:srgbClr val="FFFFFF"/>
                </a:highlight>
              </a:rPr>
              <a:t>[5].</a:t>
            </a:r>
            <a:endParaRPr>
              <a:solidFill>
                <a:schemeClr val="dk1"/>
              </a:solidFill>
              <a:highlight>
                <a:srgbClr val="FFFFFF"/>
              </a:highlight>
            </a:endParaRPr>
          </a:p>
          <a:p>
            <a:pPr indent="0" lvl="0" marL="0" rtl="0" algn="l">
              <a:lnSpc>
                <a:spcPct val="150000"/>
              </a:lnSpc>
              <a:spcBef>
                <a:spcPts val="1000"/>
              </a:spcBef>
              <a:spcAft>
                <a:spcPts val="1600"/>
              </a:spcAft>
              <a:buNone/>
            </a:pPr>
            <a:r>
              <a:t/>
            </a:r>
            <a:endParaRPr>
              <a:solidFill>
                <a:srgbClr val="000000"/>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Biocarrier Size</a:t>
            </a:r>
            <a:endParaRPr/>
          </a:p>
        </p:txBody>
      </p:sp>
      <p:sp>
        <p:nvSpPr>
          <p:cNvPr id="117" name="Google Shape;117;p20"/>
          <p:cNvSpPr txBox="1"/>
          <p:nvPr>
            <p:ph idx="1" type="body"/>
          </p:nvPr>
        </p:nvSpPr>
        <p:spPr>
          <a:xfrm>
            <a:off x="311700" y="533100"/>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highlight>
                  <a:srgbClr val="FFFFFF"/>
                </a:highlight>
              </a:rPr>
              <a:t>Larger carriers are required in fewer number than smaller ones. </a:t>
            </a:r>
            <a:endParaRPr>
              <a:solidFill>
                <a:srgbClr val="000000"/>
              </a:solidFill>
              <a:highlight>
                <a:srgbClr val="FFFFFF"/>
              </a:highlight>
            </a:endParaRPr>
          </a:p>
          <a:p>
            <a:pPr indent="-342900" lvl="0" marL="457200" rtl="0" algn="l">
              <a:lnSpc>
                <a:spcPct val="150000"/>
              </a:lnSpc>
              <a:spcBef>
                <a:spcPts val="1000"/>
              </a:spcBef>
              <a:spcAft>
                <a:spcPts val="1000"/>
              </a:spcAft>
              <a:buClr>
                <a:srgbClr val="000000"/>
              </a:buClr>
              <a:buSzPts val="1800"/>
              <a:buChar char="●"/>
            </a:pPr>
            <a:r>
              <a:rPr lang="en">
                <a:solidFill>
                  <a:srgbClr val="000000"/>
                </a:solidFill>
                <a:highlight>
                  <a:srgbClr val="FFFFFF"/>
                </a:highlight>
              </a:rPr>
              <a:t>Larger diameter carriers may allow for thicker biofilms to grow as they often have more space for biofilms to do so. Smaller diameter carriers may have less space for biofilms to grow and thus might have thinner biofilms. These thinner biofilms may be less susceptible to breaking off since it has been reported that thinner biofilms allow for better transport of oxygen and carbon sources [2], [9]. Additionally, thinner biofilms have more biofilm activity [10].</a:t>
            </a:r>
            <a:endParaRPr>
              <a:solidFill>
                <a:srgbClr val="000000"/>
              </a:solidFill>
              <a:highlight>
                <a:srgbClr val="FFFFFF"/>
              </a:highlight>
            </a:endParaRPr>
          </a:p>
        </p:txBody>
      </p:sp>
      <p:sp>
        <p:nvSpPr>
          <p:cNvPr id="118" name="Google Shape;118;p20"/>
          <p:cNvSpPr txBox="1"/>
          <p:nvPr/>
        </p:nvSpPr>
        <p:spPr>
          <a:xfrm>
            <a:off x="2091500" y="3980250"/>
            <a:ext cx="31686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rPr>
              <a:t>(Right): The K1, K3, and K5 Kaldnes carriers. They are of ranging diameters.</a:t>
            </a:r>
            <a:endParaRPr sz="1100"/>
          </a:p>
        </p:txBody>
      </p:sp>
      <p:pic>
        <p:nvPicPr>
          <p:cNvPr id="119" name="Google Shape;119;p20"/>
          <p:cNvPicPr preferRelativeResize="0"/>
          <p:nvPr/>
        </p:nvPicPr>
        <p:blipFill>
          <a:blip r:embed="rId3">
            <a:alphaModFix/>
          </a:blip>
          <a:stretch>
            <a:fillRect/>
          </a:stretch>
        </p:blipFill>
        <p:spPr>
          <a:xfrm>
            <a:off x="4999875" y="3552750"/>
            <a:ext cx="1533775" cy="1533775"/>
          </a:xfrm>
          <a:prstGeom prst="rect">
            <a:avLst/>
          </a:prstGeom>
          <a:noFill/>
          <a:ln>
            <a:noFill/>
          </a:ln>
        </p:spPr>
      </p:pic>
      <p:sp>
        <p:nvSpPr>
          <p:cNvPr id="120" name="Google Shape;120;p20"/>
          <p:cNvSpPr/>
          <p:nvPr/>
        </p:nvSpPr>
        <p:spPr>
          <a:xfrm>
            <a:off x="4115575" y="4283775"/>
            <a:ext cx="197400" cy="179400"/>
          </a:xfrm>
          <a:prstGeom prst="rightArrow">
            <a:avLst>
              <a:gd fmla="val 50000" name="adj1"/>
              <a:gd fmla="val 5908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idx="1" type="body"/>
          </p:nvPr>
        </p:nvSpPr>
        <p:spPr>
          <a:xfrm>
            <a:off x="311700" y="323150"/>
            <a:ext cx="8520600" cy="42456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highlight>
                  <a:schemeClr val="lt1"/>
                </a:highlight>
              </a:rPr>
              <a:t>It is crucial that a carrier has an optimum size that balances aerobic and anaerobic zones [11]. </a:t>
            </a:r>
            <a:endParaRPr>
              <a:solidFill>
                <a:schemeClr val="dk1"/>
              </a:solidFill>
              <a:highlight>
                <a:schemeClr val="lt1"/>
              </a:highlight>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highlight>
                  <a:schemeClr val="lt1"/>
                </a:highlight>
              </a:rPr>
              <a:t>Smaller carriers may better protect microbes growing within them [9]. </a:t>
            </a:r>
            <a:endParaRPr>
              <a:solidFill>
                <a:schemeClr val="dk1"/>
              </a:solidFill>
              <a:highlight>
                <a:schemeClr val="lt1"/>
              </a:highlight>
            </a:endParaRPr>
          </a:p>
          <a:p>
            <a:pPr indent="-342900" lvl="0" marL="457200" rtl="0" algn="l">
              <a:spcBef>
                <a:spcPts val="1000"/>
              </a:spcBef>
              <a:spcAft>
                <a:spcPts val="0"/>
              </a:spcAft>
              <a:buClr>
                <a:srgbClr val="000000"/>
              </a:buClr>
              <a:buSzPts val="1800"/>
              <a:buChar char="●"/>
            </a:pPr>
            <a:r>
              <a:rPr lang="en">
                <a:solidFill>
                  <a:srgbClr val="000000"/>
                </a:solidFill>
              </a:rPr>
              <a:t>Carrier size may also affect the roughness and texture of the biofilms growing on them [11].</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